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90" r:id="rId4"/>
    <p:sldId id="291" r:id="rId5"/>
    <p:sldId id="292" r:id="rId6"/>
    <p:sldId id="261" r:id="rId7"/>
    <p:sldId id="260" r:id="rId8"/>
    <p:sldId id="262" r:id="rId9"/>
    <p:sldId id="263" r:id="rId10"/>
    <p:sldId id="264" r:id="rId11"/>
    <p:sldId id="266" r:id="rId12"/>
    <p:sldId id="267" r:id="rId13"/>
    <p:sldId id="265"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8" r:id="rId31"/>
    <p:sldId id="284" r:id="rId32"/>
    <p:sldId id="289" r:id="rId33"/>
    <p:sldId id="285" r:id="rId34"/>
    <p:sldId id="28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87531B-9587-421B-82A7-032EB8798B8F}" type="datetimeFigureOut">
              <a:rPr lang="en-US" smtClean="0"/>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15F50-03D1-47AA-B74D-165EE21DC780}" type="slidenum">
              <a:rPr lang="en-US" smtClean="0"/>
              <a:t>‹#›</a:t>
            </a:fld>
            <a:endParaRPr lang="en-US"/>
          </a:p>
        </p:txBody>
      </p:sp>
    </p:spTree>
    <p:extLst>
      <p:ext uri="{BB962C8B-B14F-4D97-AF65-F5344CB8AC3E}">
        <p14:creationId xmlns:p14="http://schemas.microsoft.com/office/powerpoint/2010/main" val="2488449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415F50-03D1-47AA-B74D-165EE21DC780}" type="slidenum">
              <a:rPr lang="en-US" smtClean="0"/>
              <a:t>1</a:t>
            </a:fld>
            <a:endParaRPr lang="en-US"/>
          </a:p>
        </p:txBody>
      </p:sp>
    </p:spTree>
    <p:extLst>
      <p:ext uri="{BB962C8B-B14F-4D97-AF65-F5344CB8AC3E}">
        <p14:creationId xmlns:p14="http://schemas.microsoft.com/office/powerpoint/2010/main" val="3122395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DDD5BD6-FB44-48AA-9F4A-9BF344C5E5FF}" type="datetimeFigureOut">
              <a:rPr lang="es-AR" smtClean="0"/>
              <a:t>22/11/2023</a:t>
            </a:fld>
            <a:endParaRPr lang="es-A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s-A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91F59CD-D31E-40BF-A0E7-6BF786F0CAFB}" type="slidenum">
              <a:rPr lang="es-AR" smtClean="0"/>
              <a:t>‹#›</a:t>
            </a:fld>
            <a:endParaRPr lang="es-A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517586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D5BD6-FB44-48AA-9F4A-9BF344C5E5FF}" type="datetimeFigureOut">
              <a:rPr lang="es-AR" smtClean="0"/>
              <a:t>22/11/2023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91F59CD-D31E-40BF-A0E7-6BF786F0CAFB}" type="slidenum">
              <a:rPr lang="es-AR" smtClean="0"/>
              <a:t>‹#›</a:t>
            </a:fld>
            <a:endParaRPr lang="es-AR"/>
          </a:p>
        </p:txBody>
      </p:sp>
    </p:spTree>
    <p:extLst>
      <p:ext uri="{BB962C8B-B14F-4D97-AF65-F5344CB8AC3E}">
        <p14:creationId xmlns:p14="http://schemas.microsoft.com/office/powerpoint/2010/main" val="30821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D5BD6-FB44-48AA-9F4A-9BF344C5E5FF}" type="datetimeFigureOut">
              <a:rPr lang="es-AR" smtClean="0"/>
              <a:t>22/11/2023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91F59CD-D31E-40BF-A0E7-6BF786F0CAFB}" type="slidenum">
              <a:rPr lang="es-AR" smtClean="0"/>
              <a:t>‹#›</a:t>
            </a:fld>
            <a:endParaRPr lang="es-AR"/>
          </a:p>
        </p:txBody>
      </p:sp>
    </p:spTree>
    <p:extLst>
      <p:ext uri="{BB962C8B-B14F-4D97-AF65-F5344CB8AC3E}">
        <p14:creationId xmlns:p14="http://schemas.microsoft.com/office/powerpoint/2010/main" val="645607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D5BD6-FB44-48AA-9F4A-9BF344C5E5FF}" type="datetimeFigureOut">
              <a:rPr lang="es-AR" smtClean="0"/>
              <a:t>22/11/2023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91F59CD-D31E-40BF-A0E7-6BF786F0CAFB}" type="slidenum">
              <a:rPr lang="es-AR" smtClean="0"/>
              <a:t>‹#›</a:t>
            </a:fld>
            <a:endParaRPr lang="es-AR"/>
          </a:p>
        </p:txBody>
      </p:sp>
    </p:spTree>
    <p:extLst>
      <p:ext uri="{BB962C8B-B14F-4D97-AF65-F5344CB8AC3E}">
        <p14:creationId xmlns:p14="http://schemas.microsoft.com/office/powerpoint/2010/main" val="3136097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DD5BD6-FB44-48AA-9F4A-9BF344C5E5FF}" type="datetimeFigureOut">
              <a:rPr lang="es-AR" smtClean="0"/>
              <a:t>22/11/2023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91F59CD-D31E-40BF-A0E7-6BF786F0CAFB}" type="slidenum">
              <a:rPr lang="es-AR" smtClean="0"/>
              <a:t>‹#›</a:t>
            </a:fld>
            <a:endParaRPr lang="es-A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188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DD5BD6-FB44-48AA-9F4A-9BF344C5E5FF}" type="datetimeFigureOut">
              <a:rPr lang="es-AR" smtClean="0"/>
              <a:t>22/11/2023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691F59CD-D31E-40BF-A0E7-6BF786F0CAFB}" type="slidenum">
              <a:rPr lang="es-AR" smtClean="0"/>
              <a:t>‹#›</a:t>
            </a:fld>
            <a:endParaRPr lang="es-AR"/>
          </a:p>
        </p:txBody>
      </p:sp>
    </p:spTree>
    <p:extLst>
      <p:ext uri="{BB962C8B-B14F-4D97-AF65-F5344CB8AC3E}">
        <p14:creationId xmlns:p14="http://schemas.microsoft.com/office/powerpoint/2010/main" val="964148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DD5BD6-FB44-48AA-9F4A-9BF344C5E5FF}" type="datetimeFigureOut">
              <a:rPr lang="es-AR" smtClean="0"/>
              <a:t>22/11/2023</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691F59CD-D31E-40BF-A0E7-6BF786F0CAFB}" type="slidenum">
              <a:rPr lang="es-AR" smtClean="0"/>
              <a:t>‹#›</a:t>
            </a:fld>
            <a:endParaRPr lang="es-AR"/>
          </a:p>
        </p:txBody>
      </p:sp>
    </p:spTree>
    <p:extLst>
      <p:ext uri="{BB962C8B-B14F-4D97-AF65-F5344CB8AC3E}">
        <p14:creationId xmlns:p14="http://schemas.microsoft.com/office/powerpoint/2010/main" val="639320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DD5BD6-FB44-48AA-9F4A-9BF344C5E5FF}" type="datetimeFigureOut">
              <a:rPr lang="es-AR" smtClean="0"/>
              <a:t>22/11/2023</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691F59CD-D31E-40BF-A0E7-6BF786F0CAFB}" type="slidenum">
              <a:rPr lang="es-AR" smtClean="0"/>
              <a:t>‹#›</a:t>
            </a:fld>
            <a:endParaRPr lang="es-AR"/>
          </a:p>
        </p:txBody>
      </p:sp>
    </p:spTree>
    <p:extLst>
      <p:ext uri="{BB962C8B-B14F-4D97-AF65-F5344CB8AC3E}">
        <p14:creationId xmlns:p14="http://schemas.microsoft.com/office/powerpoint/2010/main" val="112487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DD5BD6-FB44-48AA-9F4A-9BF344C5E5FF}" type="datetimeFigureOut">
              <a:rPr lang="es-AR" smtClean="0"/>
              <a:t>22/11/2023</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691F59CD-D31E-40BF-A0E7-6BF786F0CAFB}" type="slidenum">
              <a:rPr lang="es-AR" smtClean="0"/>
              <a:t>‹#›</a:t>
            </a:fld>
            <a:endParaRPr lang="es-AR"/>
          </a:p>
        </p:txBody>
      </p:sp>
    </p:spTree>
    <p:extLst>
      <p:ext uri="{BB962C8B-B14F-4D97-AF65-F5344CB8AC3E}">
        <p14:creationId xmlns:p14="http://schemas.microsoft.com/office/powerpoint/2010/main" val="22762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DDD5BD6-FB44-48AA-9F4A-9BF344C5E5FF}" type="datetimeFigureOut">
              <a:rPr lang="es-AR" smtClean="0"/>
              <a:t>22/11/2023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691F59CD-D31E-40BF-A0E7-6BF786F0CAFB}" type="slidenum">
              <a:rPr lang="es-AR" smtClean="0"/>
              <a:t>‹#›</a:t>
            </a:fld>
            <a:endParaRPr lang="es-AR"/>
          </a:p>
        </p:txBody>
      </p:sp>
    </p:spTree>
    <p:extLst>
      <p:ext uri="{BB962C8B-B14F-4D97-AF65-F5344CB8AC3E}">
        <p14:creationId xmlns:p14="http://schemas.microsoft.com/office/powerpoint/2010/main" val="1098192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DDD5BD6-FB44-48AA-9F4A-9BF344C5E5FF}" type="datetimeFigureOut">
              <a:rPr lang="es-AR" smtClean="0"/>
              <a:t>22/11/2023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691F59CD-D31E-40BF-A0E7-6BF786F0CAFB}" type="slidenum">
              <a:rPr lang="es-AR" smtClean="0"/>
              <a:t>‹#›</a:t>
            </a:fld>
            <a:endParaRPr lang="es-AR"/>
          </a:p>
        </p:txBody>
      </p:sp>
    </p:spTree>
    <p:extLst>
      <p:ext uri="{BB962C8B-B14F-4D97-AF65-F5344CB8AC3E}">
        <p14:creationId xmlns:p14="http://schemas.microsoft.com/office/powerpoint/2010/main" val="1857595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DDD5BD6-FB44-48AA-9F4A-9BF344C5E5FF}" type="datetimeFigureOut">
              <a:rPr lang="es-AR" smtClean="0"/>
              <a:t>22/11/2023</a:t>
            </a:fld>
            <a:endParaRPr lang="es-A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s-A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91F59CD-D31E-40BF-A0E7-6BF786F0CAFB}" type="slidenum">
              <a:rPr lang="es-AR" smtClean="0"/>
              <a:t>‹#›</a:t>
            </a:fld>
            <a:endParaRPr lang="es-AR"/>
          </a:p>
        </p:txBody>
      </p:sp>
    </p:spTree>
    <p:extLst>
      <p:ext uri="{BB962C8B-B14F-4D97-AF65-F5344CB8AC3E}">
        <p14:creationId xmlns:p14="http://schemas.microsoft.com/office/powerpoint/2010/main" val="7925600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1"/>
            <a:ext cx="6261146" cy="3134175"/>
          </a:xfrm>
        </p:spPr>
        <p:txBody>
          <a:bodyPr>
            <a:normAutofit fontScale="90000"/>
          </a:bodyPr>
          <a:lstStyle/>
          <a:p>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Automatización y control de un grupo electrógeno </a:t>
            </a:r>
          </a:p>
        </p:txBody>
      </p:sp>
      <p:sp>
        <p:nvSpPr>
          <p:cNvPr id="3" name="Subtitle 2"/>
          <p:cNvSpPr>
            <a:spLocks noGrp="1"/>
          </p:cNvSpPr>
          <p:nvPr>
            <p:ph type="subTitle" idx="1"/>
          </p:nvPr>
        </p:nvSpPr>
        <p:spPr>
          <a:xfrm>
            <a:off x="1261872" y="4036906"/>
            <a:ext cx="5429873" cy="853750"/>
          </a:xfrm>
        </p:spPr>
        <p:txBody>
          <a:bodyPr>
            <a:normAutofit/>
          </a:bodyPr>
          <a:lstStyle/>
          <a:p>
            <a:r>
              <a:rPr lang="es-AR" dirty="0"/>
              <a:t>“Un motor del pasado para tus requerimientos del futuro”</a:t>
            </a:r>
          </a:p>
        </p:txBody>
      </p:sp>
      <p:pic>
        <p:nvPicPr>
          <p:cNvPr id="4" name="Picture 3"/>
          <p:cNvPicPr>
            <a:picLocks noChangeAspect="1"/>
          </p:cNvPicPr>
          <p:nvPr/>
        </p:nvPicPr>
        <p:blipFill>
          <a:blip r:embed="rId3"/>
          <a:stretch>
            <a:fillRect/>
          </a:stretch>
        </p:blipFill>
        <p:spPr>
          <a:xfrm>
            <a:off x="8445726" y="758951"/>
            <a:ext cx="3010320" cy="3029373"/>
          </a:xfrm>
          <a:prstGeom prst="rect">
            <a:avLst/>
          </a:prstGeom>
        </p:spPr>
      </p:pic>
      <p:sp>
        <p:nvSpPr>
          <p:cNvPr id="5" name="Subtitle 2"/>
          <p:cNvSpPr txBox="1">
            <a:spLocks/>
          </p:cNvSpPr>
          <p:nvPr/>
        </p:nvSpPr>
        <p:spPr>
          <a:xfrm>
            <a:off x="858183" y="6378325"/>
            <a:ext cx="11249891" cy="479675"/>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s-AR" sz="1800" dirty="0">
                <a:solidFill>
                  <a:schemeClr val="tx1"/>
                </a:solidFill>
                <a:latin typeface="Bahnschrift Light" panose="020B0502040204020203" pitchFamily="34" charset="0"/>
              </a:rPr>
              <a:t>Integrantes: Martins Thiago - Armada Alejo - </a:t>
            </a:r>
            <a:r>
              <a:rPr lang="es-AR" sz="1800" dirty="0" err="1">
                <a:solidFill>
                  <a:schemeClr val="tx1"/>
                </a:solidFill>
                <a:latin typeface="Bahnschrift Light" panose="020B0502040204020203" pitchFamily="34" charset="0"/>
              </a:rPr>
              <a:t>Santobuono</a:t>
            </a:r>
            <a:r>
              <a:rPr lang="es-AR" sz="1800" dirty="0">
                <a:solidFill>
                  <a:schemeClr val="tx1"/>
                </a:solidFill>
                <a:latin typeface="Bahnschrift Light" panose="020B0502040204020203" pitchFamily="34" charset="0"/>
              </a:rPr>
              <a:t> </a:t>
            </a:r>
            <a:r>
              <a:rPr lang="es-AR" sz="1800" dirty="0" smtClean="0">
                <a:solidFill>
                  <a:schemeClr val="tx1"/>
                </a:solidFill>
                <a:latin typeface="Bahnschrift Light" panose="020B0502040204020203" pitchFamily="34" charset="0"/>
              </a:rPr>
              <a:t>Mateo - </a:t>
            </a:r>
            <a:r>
              <a:rPr lang="es-AR" sz="1800" dirty="0">
                <a:solidFill>
                  <a:schemeClr val="tx1"/>
                </a:solidFill>
                <a:latin typeface="Bahnschrift Light" panose="020B0502040204020203" pitchFamily="34" charset="0"/>
              </a:rPr>
              <a:t>Bordón Leonardo - Guzmán Tomás</a:t>
            </a:r>
          </a:p>
        </p:txBody>
      </p:sp>
    </p:spTree>
    <p:extLst>
      <p:ext uri="{BB962C8B-B14F-4D97-AF65-F5344CB8AC3E}">
        <p14:creationId xmlns:p14="http://schemas.microsoft.com/office/powerpoint/2010/main" val="355522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289322" cy="1881554"/>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fontScale="90000"/>
          </a:bodyPr>
          <a:lstStyle/>
          <a:p>
            <a:pPr algn="ct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err="1">
                <a:latin typeface="Bahnschrift Light" panose="020B0502040204020203" pitchFamily="34" charset="0"/>
              </a:rPr>
              <a:t>LOGO!Soft</a:t>
            </a:r>
            <a:r>
              <a:rPr lang="es-AR" dirty="0">
                <a:latin typeface="Bahnschrift Light" panose="020B0502040204020203" pitchFamily="34" charset="0"/>
              </a:rPr>
              <a:t> </a:t>
            </a:r>
            <a:r>
              <a:rPr lang="es-AR" dirty="0" err="1">
                <a:latin typeface="Bahnschrift Light" panose="020B0502040204020203" pitchFamily="34" charset="0"/>
              </a:rPr>
              <a:t>Comfort</a:t>
            </a:r>
            <a:r>
              <a:rPr lang="es-AR" dirty="0">
                <a:latin typeface="Bahnschrift Light" panose="020B0502040204020203" pitchFamily="34" charset="0"/>
              </a:rPr>
              <a:t> v8.3</a:t>
            </a:r>
          </a:p>
        </p:txBody>
      </p:sp>
      <p:sp>
        <p:nvSpPr>
          <p:cNvPr id="3" name="Content Placeholder 2"/>
          <p:cNvSpPr>
            <a:spLocks noGrp="1"/>
          </p:cNvSpPr>
          <p:nvPr>
            <p:ph idx="1"/>
          </p:nvPr>
        </p:nvSpPr>
        <p:spPr>
          <a:xfrm>
            <a:off x="1" y="1994735"/>
            <a:ext cx="8173073" cy="4351337"/>
          </a:xfrm>
        </p:spPr>
        <p:txBody>
          <a:bodyPr>
            <a:normAutofit/>
          </a:bodyPr>
          <a:lstStyle/>
          <a:p>
            <a:r>
              <a:rPr lang="es-AR" dirty="0">
                <a:latin typeface="Bahnschrift Light" panose="020B0502040204020203" pitchFamily="34" charset="0"/>
              </a:rPr>
              <a:t>Uno de los software utilizados para el desarrollo es </a:t>
            </a:r>
            <a:r>
              <a:rPr lang="es-AR" dirty="0" err="1">
                <a:latin typeface="Bahnschrift Light" panose="020B0502040204020203" pitchFamily="34" charset="0"/>
              </a:rPr>
              <a:t>LOGO!Soft</a:t>
            </a:r>
            <a:r>
              <a:rPr lang="es-AR" dirty="0">
                <a:latin typeface="Bahnschrift Light" panose="020B0502040204020203" pitchFamily="34" charset="0"/>
              </a:rPr>
              <a:t> </a:t>
            </a:r>
            <a:r>
              <a:rPr lang="es-AR" dirty="0" err="1">
                <a:latin typeface="Bahnschrift Light" panose="020B0502040204020203" pitchFamily="34" charset="0"/>
              </a:rPr>
              <a:t>Comfort</a:t>
            </a:r>
            <a:r>
              <a:rPr lang="es-AR" dirty="0">
                <a:latin typeface="Bahnschrift Light" panose="020B0502040204020203" pitchFamily="34" charset="0"/>
              </a:rPr>
              <a:t> que es una plataforma desarrollada por la compañía Siemens, creadora de la familia de PLC LOGO!, esta permite la programación de los PLC de esta misma familia a través de diagramas en bloques de funciones lógicas o en </a:t>
            </a:r>
            <a:r>
              <a:rPr lang="es-AR" dirty="0" err="1">
                <a:latin typeface="Bahnschrift Light" panose="020B0502040204020203" pitchFamily="34" charset="0"/>
              </a:rPr>
              <a:t>ladder</a:t>
            </a:r>
            <a:r>
              <a:rPr lang="es-AR" dirty="0">
                <a:latin typeface="Bahnschrift Light" panose="020B0502040204020203" pitchFamily="34" charset="0"/>
              </a:rPr>
              <a:t>. Es bastante sencillo e intuitivo de usar, permite programar mediante el arrastre de bloques que pueden interconectarse entre sí para darle forma al programa, cuenta con la función de añadir comentarios para entender el funcionamiento del programa una vez que este se hace más complejo. A su vez cuenta con una función de simulación que permite probar los programas antes de cargarlos en el PLC, agilizando en gran manera la resolución de problemas, ya que no hay que estar montando una y otra vez todo el circuito para ver cual es el error.</a:t>
            </a:r>
          </a:p>
        </p:txBody>
      </p:sp>
      <p:pic>
        <p:nvPicPr>
          <p:cNvPr id="4" name="Picture 2" descr="Programas LOGO resueltos listos para descargar » tecnop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2882" y="2502919"/>
            <a:ext cx="2719714" cy="271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2998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5472544"/>
            <a:ext cx="9982200" cy="699655"/>
          </a:xfrm>
        </p:spPr>
        <p:txBody>
          <a:bodyPr>
            <a:normAutofit/>
          </a:bodyPr>
          <a:lstStyle/>
          <a:p>
            <a:pPr algn="ctr"/>
            <a:r>
              <a:rPr lang="es-AR" dirty="0">
                <a:latin typeface="Bahnschrift Light" panose="020B0502040204020203" pitchFamily="34" charset="0"/>
              </a:rPr>
              <a:t>Imágenes de partes del código del PLC</a:t>
            </a:r>
          </a:p>
        </p:txBody>
      </p:sp>
      <p:pic>
        <p:nvPicPr>
          <p:cNvPr id="7" name="Picture 6"/>
          <p:cNvPicPr>
            <a:picLocks noChangeAspect="1"/>
          </p:cNvPicPr>
          <p:nvPr/>
        </p:nvPicPr>
        <p:blipFill>
          <a:blip r:embed="rId2"/>
          <a:stretch>
            <a:fillRect/>
          </a:stretch>
        </p:blipFill>
        <p:spPr>
          <a:xfrm>
            <a:off x="2249581" y="231931"/>
            <a:ext cx="6700455" cy="1838259"/>
          </a:xfrm>
          <a:prstGeom prst="rect">
            <a:avLst/>
          </a:prstGeom>
        </p:spPr>
      </p:pic>
      <p:pic>
        <p:nvPicPr>
          <p:cNvPr id="8" name="Picture 7"/>
          <p:cNvPicPr>
            <a:picLocks noChangeAspect="1"/>
          </p:cNvPicPr>
          <p:nvPr/>
        </p:nvPicPr>
        <p:blipFill>
          <a:blip r:embed="rId3"/>
          <a:stretch>
            <a:fillRect/>
          </a:stretch>
        </p:blipFill>
        <p:spPr>
          <a:xfrm>
            <a:off x="2249581" y="2292366"/>
            <a:ext cx="6700455" cy="2700320"/>
          </a:xfrm>
          <a:prstGeom prst="rect">
            <a:avLst/>
          </a:prstGeom>
        </p:spPr>
      </p:pic>
    </p:spTree>
    <p:extLst>
      <p:ext uri="{BB962C8B-B14F-4D97-AF65-F5344CB8AC3E}">
        <p14:creationId xmlns:p14="http://schemas.microsoft.com/office/powerpoint/2010/main" val="13005879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5472544"/>
            <a:ext cx="9982200" cy="699655"/>
          </a:xfrm>
        </p:spPr>
        <p:txBody>
          <a:bodyPr>
            <a:normAutofit/>
          </a:bodyPr>
          <a:lstStyle/>
          <a:p>
            <a:pPr algn="ctr"/>
            <a:r>
              <a:rPr lang="es-AR" dirty="0">
                <a:latin typeface="Bahnschrift Light" panose="020B0502040204020203" pitchFamily="34" charset="0"/>
              </a:rPr>
              <a:t>Imágenes que muestran las diversas pantallas del PLC</a:t>
            </a:r>
          </a:p>
        </p:txBody>
      </p:sp>
      <p:pic>
        <p:nvPicPr>
          <p:cNvPr id="2" name="Picture 1"/>
          <p:cNvPicPr>
            <a:picLocks noChangeAspect="1"/>
          </p:cNvPicPr>
          <p:nvPr/>
        </p:nvPicPr>
        <p:blipFill>
          <a:blip r:embed="rId2"/>
          <a:stretch>
            <a:fillRect/>
          </a:stretch>
        </p:blipFill>
        <p:spPr>
          <a:xfrm>
            <a:off x="2391903" y="211573"/>
            <a:ext cx="2553056" cy="2029108"/>
          </a:xfrm>
          <a:prstGeom prst="rect">
            <a:avLst/>
          </a:prstGeom>
        </p:spPr>
      </p:pic>
      <p:pic>
        <p:nvPicPr>
          <p:cNvPr id="3" name="Picture 2"/>
          <p:cNvPicPr>
            <a:picLocks noChangeAspect="1"/>
          </p:cNvPicPr>
          <p:nvPr/>
        </p:nvPicPr>
        <p:blipFill>
          <a:blip r:embed="rId3"/>
          <a:stretch>
            <a:fillRect/>
          </a:stretch>
        </p:blipFill>
        <p:spPr>
          <a:xfrm>
            <a:off x="421099" y="2699758"/>
            <a:ext cx="2514951" cy="2019582"/>
          </a:xfrm>
          <a:prstGeom prst="rect">
            <a:avLst/>
          </a:prstGeom>
        </p:spPr>
      </p:pic>
      <p:pic>
        <p:nvPicPr>
          <p:cNvPr id="5" name="Picture 4"/>
          <p:cNvPicPr>
            <a:picLocks noChangeAspect="1"/>
          </p:cNvPicPr>
          <p:nvPr/>
        </p:nvPicPr>
        <p:blipFill>
          <a:blip r:embed="rId4"/>
          <a:stretch>
            <a:fillRect/>
          </a:stretch>
        </p:blipFill>
        <p:spPr>
          <a:xfrm>
            <a:off x="4184772" y="2728337"/>
            <a:ext cx="2448267" cy="2038635"/>
          </a:xfrm>
          <a:prstGeom prst="rect">
            <a:avLst/>
          </a:prstGeom>
        </p:spPr>
      </p:pic>
      <p:pic>
        <p:nvPicPr>
          <p:cNvPr id="6" name="Picture 5"/>
          <p:cNvPicPr>
            <a:picLocks noChangeAspect="1"/>
          </p:cNvPicPr>
          <p:nvPr/>
        </p:nvPicPr>
        <p:blipFill>
          <a:blip r:embed="rId5"/>
          <a:stretch>
            <a:fillRect/>
          </a:stretch>
        </p:blipFill>
        <p:spPr>
          <a:xfrm>
            <a:off x="7881761" y="2728337"/>
            <a:ext cx="2524477" cy="1991003"/>
          </a:xfrm>
          <a:prstGeom prst="rect">
            <a:avLst/>
          </a:prstGeom>
        </p:spPr>
      </p:pic>
      <p:pic>
        <p:nvPicPr>
          <p:cNvPr id="9" name="Picture 8"/>
          <p:cNvPicPr>
            <a:picLocks noChangeAspect="1"/>
          </p:cNvPicPr>
          <p:nvPr/>
        </p:nvPicPr>
        <p:blipFill>
          <a:blip r:embed="rId6"/>
          <a:stretch>
            <a:fillRect/>
          </a:stretch>
        </p:blipFill>
        <p:spPr>
          <a:xfrm>
            <a:off x="6262954" y="182994"/>
            <a:ext cx="2486372" cy="2086266"/>
          </a:xfrm>
          <a:prstGeom prst="rect">
            <a:avLst/>
          </a:prstGeom>
        </p:spPr>
      </p:pic>
    </p:spTree>
    <p:extLst>
      <p:ext uri="{BB962C8B-B14F-4D97-AF65-F5344CB8AC3E}">
        <p14:creationId xmlns:p14="http://schemas.microsoft.com/office/powerpoint/2010/main" val="14356983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80531" cy="1814946"/>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fontScale="90000"/>
          </a:bodyPr>
          <a:lstStyle/>
          <a:p>
            <a:pPr algn="ct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Arduino IDE V2.1.1</a:t>
            </a:r>
          </a:p>
        </p:txBody>
      </p:sp>
      <p:sp>
        <p:nvSpPr>
          <p:cNvPr id="3" name="Content Placeholder 2"/>
          <p:cNvSpPr>
            <a:spLocks noGrp="1"/>
          </p:cNvSpPr>
          <p:nvPr>
            <p:ph idx="1"/>
          </p:nvPr>
        </p:nvSpPr>
        <p:spPr>
          <a:xfrm>
            <a:off x="0" y="1814946"/>
            <a:ext cx="8595360" cy="4351337"/>
          </a:xfrm>
        </p:spPr>
        <p:txBody>
          <a:bodyPr/>
          <a:lstStyle/>
          <a:p>
            <a:r>
              <a:rPr lang="es-AR" dirty="0">
                <a:latin typeface="Bahnschrift Light" panose="020B0502040204020203" pitchFamily="34" charset="0"/>
              </a:rPr>
              <a:t>Otro de los software utilizados para el desarrollo es Arduino IDE (</a:t>
            </a:r>
            <a:r>
              <a:rPr lang="es-AR" dirty="0" err="1">
                <a:latin typeface="Bahnschrift Light" panose="020B0502040204020203" pitchFamily="34" charset="0"/>
              </a:rPr>
              <a:t>Integrated</a:t>
            </a:r>
            <a:r>
              <a:rPr lang="es-AR" dirty="0">
                <a:latin typeface="Bahnschrift Light" panose="020B0502040204020203" pitchFamily="34" charset="0"/>
              </a:rPr>
              <a:t> </a:t>
            </a:r>
            <a:r>
              <a:rPr lang="es-AR" dirty="0" err="1">
                <a:latin typeface="Bahnschrift Light" panose="020B0502040204020203" pitchFamily="34" charset="0"/>
              </a:rPr>
              <a:t>Development</a:t>
            </a:r>
            <a:r>
              <a:rPr lang="es-AR" dirty="0">
                <a:latin typeface="Bahnschrift Light" panose="020B0502040204020203" pitchFamily="34" charset="0"/>
              </a:rPr>
              <a:t> </a:t>
            </a:r>
            <a:r>
              <a:rPr lang="es-AR" dirty="0" err="1">
                <a:latin typeface="Bahnschrift Light" panose="020B0502040204020203" pitchFamily="34" charset="0"/>
              </a:rPr>
              <a:t>Environment</a:t>
            </a:r>
            <a:r>
              <a:rPr lang="es-AR" dirty="0">
                <a:latin typeface="Bahnschrift Light" panose="020B0502040204020203" pitchFamily="34" charset="0"/>
              </a:rPr>
              <a:t>), una aplicación de programación para las placas </a:t>
            </a:r>
            <a:r>
              <a:rPr lang="es-AR" dirty="0" err="1">
                <a:latin typeface="Bahnschrift Light" panose="020B0502040204020203" pitchFamily="34" charset="0"/>
              </a:rPr>
              <a:t>arduinos</a:t>
            </a:r>
            <a:r>
              <a:rPr lang="es-AR" dirty="0">
                <a:latin typeface="Bahnschrift Light" panose="020B0502040204020203" pitchFamily="34" charset="0"/>
              </a:rPr>
              <a:t>, esta subirá el código en el microcontrolador de la placa para poder interactuar con los sensores, luces led, pantallas LCD, etc.</a:t>
            </a:r>
          </a:p>
          <a:p>
            <a:r>
              <a:rPr lang="es-AR" dirty="0">
                <a:latin typeface="Bahnschrift Light" panose="020B0502040204020203" pitchFamily="34" charset="0"/>
              </a:rPr>
              <a:t>Este nos permite realizar códigos para la placa de manera sencilla, además de acceso a una cantidad de librerías muy extensa que agilitan el proceso de programación, siendo estas librerías hechas por otras personas para facilitar la realización de nuestros proyectos independientes	</a:t>
            </a:r>
          </a:p>
        </p:txBody>
      </p:sp>
      <p:pic>
        <p:nvPicPr>
          <p:cNvPr id="2052" name="Picture 4" descr="Software | Ardui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2946" y="4211514"/>
            <a:ext cx="4794494" cy="2517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9135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5472544"/>
            <a:ext cx="9982200" cy="699655"/>
          </a:xfrm>
        </p:spPr>
        <p:txBody>
          <a:bodyPr>
            <a:normAutofit/>
          </a:bodyPr>
          <a:lstStyle/>
          <a:p>
            <a:pPr algn="ctr"/>
            <a:r>
              <a:rPr lang="es-AR" dirty="0">
                <a:latin typeface="Bahnschrift Light" panose="020B0502040204020203" pitchFamily="34" charset="0"/>
              </a:rPr>
              <a:t>Imágenes de código del arduino</a:t>
            </a:r>
          </a:p>
        </p:txBody>
      </p:sp>
      <p:pic>
        <p:nvPicPr>
          <p:cNvPr id="2" name="Picture 1"/>
          <p:cNvPicPr>
            <a:picLocks noChangeAspect="1"/>
          </p:cNvPicPr>
          <p:nvPr/>
        </p:nvPicPr>
        <p:blipFill>
          <a:blip r:embed="rId2"/>
          <a:stretch>
            <a:fillRect/>
          </a:stretch>
        </p:blipFill>
        <p:spPr>
          <a:xfrm>
            <a:off x="1619184" y="287384"/>
            <a:ext cx="8572631" cy="4556004"/>
          </a:xfrm>
          <a:prstGeom prst="rect">
            <a:avLst/>
          </a:prstGeom>
        </p:spPr>
      </p:pic>
    </p:spTree>
    <p:extLst>
      <p:ext uri="{BB962C8B-B14F-4D97-AF65-F5344CB8AC3E}">
        <p14:creationId xmlns:p14="http://schemas.microsoft.com/office/powerpoint/2010/main" val="39488409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45128" y="2885624"/>
            <a:ext cx="10419062" cy="959012"/>
          </a:xfrm>
        </p:spPr>
        <p:txBody>
          <a:bodyPr>
            <a:normAutofit fontScale="90000"/>
          </a:bodyPr>
          <a:lstStyle/>
          <a:p>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b="1" dirty="0">
                <a:latin typeface="Bahnschrift Light" panose="020B0502040204020203" pitchFamily="34" charset="0"/>
              </a:rPr>
              <a:t>Electrónica</a:t>
            </a:r>
            <a:endParaRPr lang="es-AR" dirty="0">
              <a:latin typeface="Bahnschrift Light" panose="020B0502040204020203" pitchFamily="34" charset="0"/>
            </a:endParaRPr>
          </a:p>
        </p:txBody>
      </p:sp>
      <p:pic>
        <p:nvPicPr>
          <p:cNvPr id="5" name="Picture 4"/>
          <p:cNvPicPr>
            <a:picLocks noChangeAspect="1"/>
          </p:cNvPicPr>
          <p:nvPr/>
        </p:nvPicPr>
        <p:blipFill>
          <a:blip r:embed="rId2"/>
          <a:stretch>
            <a:fillRect/>
          </a:stretch>
        </p:blipFill>
        <p:spPr>
          <a:xfrm>
            <a:off x="5767699" y="41886"/>
            <a:ext cx="5987904" cy="6646487"/>
          </a:xfrm>
          <a:prstGeom prst="rect">
            <a:avLst/>
          </a:prstGeom>
        </p:spPr>
      </p:pic>
    </p:spTree>
    <p:extLst>
      <p:ext uri="{BB962C8B-B14F-4D97-AF65-F5344CB8AC3E}">
        <p14:creationId xmlns:p14="http://schemas.microsoft.com/office/powerpoint/2010/main" val="698840821"/>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280531" cy="1749668"/>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a:bodyPr>
          <a:lstStyle/>
          <a:p>
            <a:pPr algn="ctr"/>
            <a:r>
              <a:rPr lang="es-AR" dirty="0">
                <a:latin typeface="Bahnschrift Light" panose="020B0502040204020203" pitchFamily="34" charset="0"/>
              </a:rPr>
              <a:t>Software usado para el desarrollo de esquemáticos y PCB</a:t>
            </a:r>
          </a:p>
        </p:txBody>
      </p:sp>
      <p:sp>
        <p:nvSpPr>
          <p:cNvPr id="3" name="Content Placeholder 2"/>
          <p:cNvSpPr>
            <a:spLocks noGrp="1"/>
          </p:cNvSpPr>
          <p:nvPr>
            <p:ph idx="1"/>
          </p:nvPr>
        </p:nvSpPr>
        <p:spPr>
          <a:xfrm>
            <a:off x="-1" y="1850115"/>
            <a:ext cx="11280531" cy="4351337"/>
          </a:xfrm>
        </p:spPr>
        <p:txBody>
          <a:bodyPr>
            <a:normAutofit/>
          </a:bodyPr>
          <a:lstStyle/>
          <a:p>
            <a:r>
              <a:rPr lang="es-AR" sz="2400" dirty="0">
                <a:latin typeface="Bahnschrift Light" panose="020B0502040204020203" pitchFamily="34" charset="0"/>
              </a:rPr>
              <a:t>El software usado para el desarrollo de las placas PCB fue </a:t>
            </a:r>
            <a:r>
              <a:rPr lang="es-AR" sz="2400" dirty="0" err="1">
                <a:latin typeface="Bahnschrift Light" panose="020B0502040204020203" pitchFamily="34" charset="0"/>
              </a:rPr>
              <a:t>proteus</a:t>
            </a:r>
            <a:r>
              <a:rPr lang="es-AR" sz="2400" dirty="0">
                <a:latin typeface="Bahnschrift Light" panose="020B0502040204020203" pitchFamily="34" charset="0"/>
              </a:rPr>
              <a:t> 8, es un sistema completo de diseño para circuitos electrónicos, el cual consiste de un sistema de simulación mixto (analógico digital), además de permitir el diseño de una placa </a:t>
            </a:r>
            <a:r>
              <a:rPr lang="es-AR" sz="2400" dirty="0" err="1">
                <a:latin typeface="Bahnschrift Light" panose="020B0502040204020203" pitchFamily="34" charset="0"/>
              </a:rPr>
              <a:t>pcb</a:t>
            </a:r>
            <a:r>
              <a:rPr lang="es-AR" sz="2400" dirty="0">
                <a:latin typeface="Bahnschrift Light" panose="020B0502040204020203" pitchFamily="34" charset="0"/>
              </a:rPr>
              <a:t> de forma sencilla y la visualización en 3D de la placa completa.</a:t>
            </a:r>
          </a:p>
        </p:txBody>
      </p:sp>
      <p:pic>
        <p:nvPicPr>
          <p:cNvPr id="4" name="Picture 3"/>
          <p:cNvPicPr>
            <a:picLocks noChangeAspect="1"/>
          </p:cNvPicPr>
          <p:nvPr/>
        </p:nvPicPr>
        <p:blipFill>
          <a:blip r:embed="rId2"/>
          <a:stretch>
            <a:fillRect/>
          </a:stretch>
        </p:blipFill>
        <p:spPr>
          <a:xfrm>
            <a:off x="2601366" y="3363468"/>
            <a:ext cx="6077798" cy="3267531"/>
          </a:xfrm>
          <a:prstGeom prst="rect">
            <a:avLst/>
          </a:prstGeom>
        </p:spPr>
      </p:pic>
    </p:spTree>
    <p:extLst>
      <p:ext uri="{BB962C8B-B14F-4D97-AF65-F5344CB8AC3E}">
        <p14:creationId xmlns:p14="http://schemas.microsoft.com/office/powerpoint/2010/main" val="424963918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5472544"/>
            <a:ext cx="9982200" cy="699655"/>
          </a:xfrm>
        </p:spPr>
        <p:txBody>
          <a:bodyPr>
            <a:normAutofit/>
          </a:bodyPr>
          <a:lstStyle/>
          <a:p>
            <a:pPr algn="ctr"/>
            <a:r>
              <a:rPr lang="es-AR" dirty="0" err="1">
                <a:latin typeface="Bahnschrift Light" panose="020B0502040204020203" pitchFamily="34" charset="0"/>
              </a:rPr>
              <a:t>PCBs</a:t>
            </a:r>
            <a:endParaRPr lang="es-AR" dirty="0">
              <a:latin typeface="Bahnschrift Light" panose="020B0502040204020203" pitchFamily="34" charset="0"/>
            </a:endParaRPr>
          </a:p>
        </p:txBody>
      </p:sp>
      <p:pic>
        <p:nvPicPr>
          <p:cNvPr id="3" name="Picture 2"/>
          <p:cNvPicPr>
            <a:picLocks noChangeAspect="1"/>
          </p:cNvPicPr>
          <p:nvPr/>
        </p:nvPicPr>
        <p:blipFill>
          <a:blip r:embed="rId2"/>
          <a:stretch>
            <a:fillRect/>
          </a:stretch>
        </p:blipFill>
        <p:spPr>
          <a:xfrm>
            <a:off x="196095" y="904372"/>
            <a:ext cx="4901776" cy="2970774"/>
          </a:xfrm>
          <a:prstGeom prst="rect">
            <a:avLst/>
          </a:prstGeom>
        </p:spPr>
      </p:pic>
      <p:pic>
        <p:nvPicPr>
          <p:cNvPr id="5" name="Picture 4"/>
          <p:cNvPicPr>
            <a:picLocks noChangeAspect="1"/>
          </p:cNvPicPr>
          <p:nvPr/>
        </p:nvPicPr>
        <p:blipFill>
          <a:blip r:embed="rId3"/>
          <a:stretch>
            <a:fillRect/>
          </a:stretch>
        </p:blipFill>
        <p:spPr>
          <a:xfrm>
            <a:off x="5609059" y="904372"/>
            <a:ext cx="5259215" cy="2970774"/>
          </a:xfrm>
          <a:prstGeom prst="rect">
            <a:avLst/>
          </a:prstGeom>
        </p:spPr>
      </p:pic>
    </p:spTree>
    <p:extLst>
      <p:ext uri="{BB962C8B-B14F-4D97-AF65-F5344CB8AC3E}">
        <p14:creationId xmlns:p14="http://schemas.microsoft.com/office/powerpoint/2010/main" val="34725588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5472544"/>
            <a:ext cx="9982200" cy="699655"/>
          </a:xfrm>
        </p:spPr>
        <p:txBody>
          <a:bodyPr>
            <a:normAutofit/>
          </a:bodyPr>
          <a:lstStyle/>
          <a:p>
            <a:pPr algn="ctr"/>
            <a:r>
              <a:rPr lang="es-AR" dirty="0">
                <a:latin typeface="Bahnschrift Light" panose="020B0502040204020203" pitchFamily="34" charset="0"/>
              </a:rPr>
              <a:t>Modelo 3D de placas PCB</a:t>
            </a:r>
          </a:p>
        </p:txBody>
      </p:sp>
      <p:pic>
        <p:nvPicPr>
          <p:cNvPr id="2" name="Picture 1"/>
          <p:cNvPicPr>
            <a:picLocks noChangeAspect="1"/>
          </p:cNvPicPr>
          <p:nvPr/>
        </p:nvPicPr>
        <p:blipFill>
          <a:blip r:embed="rId2"/>
          <a:stretch>
            <a:fillRect/>
          </a:stretch>
        </p:blipFill>
        <p:spPr>
          <a:xfrm>
            <a:off x="721050" y="164768"/>
            <a:ext cx="3102805" cy="2306583"/>
          </a:xfrm>
          <a:prstGeom prst="rect">
            <a:avLst/>
          </a:prstGeom>
        </p:spPr>
      </p:pic>
      <p:pic>
        <p:nvPicPr>
          <p:cNvPr id="6" name="Picture 5"/>
          <p:cNvPicPr>
            <a:picLocks noChangeAspect="1"/>
          </p:cNvPicPr>
          <p:nvPr/>
        </p:nvPicPr>
        <p:blipFill>
          <a:blip r:embed="rId3"/>
          <a:stretch>
            <a:fillRect/>
          </a:stretch>
        </p:blipFill>
        <p:spPr>
          <a:xfrm>
            <a:off x="7807464" y="164768"/>
            <a:ext cx="2902100" cy="2306583"/>
          </a:xfrm>
          <a:prstGeom prst="rect">
            <a:avLst/>
          </a:prstGeom>
        </p:spPr>
      </p:pic>
      <p:pic>
        <p:nvPicPr>
          <p:cNvPr id="7" name="Picture 6"/>
          <p:cNvPicPr>
            <a:picLocks noChangeAspect="1"/>
          </p:cNvPicPr>
          <p:nvPr/>
        </p:nvPicPr>
        <p:blipFill>
          <a:blip r:embed="rId4"/>
          <a:stretch>
            <a:fillRect/>
          </a:stretch>
        </p:blipFill>
        <p:spPr>
          <a:xfrm>
            <a:off x="721050" y="2576033"/>
            <a:ext cx="4522183" cy="2448374"/>
          </a:xfrm>
          <a:prstGeom prst="rect">
            <a:avLst/>
          </a:prstGeom>
        </p:spPr>
      </p:pic>
      <p:pic>
        <p:nvPicPr>
          <p:cNvPr id="8" name="Picture 7"/>
          <p:cNvPicPr>
            <a:picLocks noChangeAspect="1"/>
          </p:cNvPicPr>
          <p:nvPr/>
        </p:nvPicPr>
        <p:blipFill>
          <a:blip r:embed="rId5"/>
          <a:stretch>
            <a:fillRect/>
          </a:stretch>
        </p:blipFill>
        <p:spPr>
          <a:xfrm>
            <a:off x="5755343" y="2576033"/>
            <a:ext cx="4954221" cy="2375057"/>
          </a:xfrm>
          <a:prstGeom prst="rect">
            <a:avLst/>
          </a:prstGeom>
        </p:spPr>
      </p:pic>
    </p:spTree>
    <p:extLst>
      <p:ext uri="{BB962C8B-B14F-4D97-AF65-F5344CB8AC3E}">
        <p14:creationId xmlns:p14="http://schemas.microsoft.com/office/powerpoint/2010/main" val="10004431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289323" cy="1336431"/>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a:bodyPr>
          <a:lstStyle/>
          <a:p>
            <a:pPr algn="ctr"/>
            <a:r>
              <a:rPr lang="es-AR" dirty="0">
                <a:latin typeface="Bahnschrift Light" panose="020B0502040204020203" pitchFamily="34" charset="0"/>
              </a:rPr>
              <a:t>Placas terminadas</a:t>
            </a:r>
          </a:p>
        </p:txBody>
      </p:sp>
      <p:sp>
        <p:nvSpPr>
          <p:cNvPr id="3" name="Content Placeholder 2"/>
          <p:cNvSpPr>
            <a:spLocks noGrp="1"/>
          </p:cNvSpPr>
          <p:nvPr>
            <p:ph idx="1"/>
          </p:nvPr>
        </p:nvSpPr>
        <p:spPr>
          <a:xfrm>
            <a:off x="-1" y="1336432"/>
            <a:ext cx="6770078" cy="2444260"/>
          </a:xfrm>
        </p:spPr>
        <p:txBody>
          <a:bodyPr/>
          <a:lstStyle/>
          <a:p>
            <a:r>
              <a:rPr lang="es-AR" sz="2400" dirty="0">
                <a:latin typeface="Bahnschrift Light" panose="020B0502040204020203" pitchFamily="34" charset="0"/>
              </a:rPr>
              <a:t>Placa de regulación de voltaje, amplificación y censado de temperatura, se uso un Lm35, un Lm324 y un Lm317t.</a:t>
            </a:r>
          </a:p>
          <a:p>
            <a:endParaRPr lang="es-AR" dirty="0">
              <a:latin typeface="Bahnschrift Light" panose="020B0502040204020203" pitchFamily="34" charset="0"/>
            </a:endParaRPr>
          </a:p>
          <a:p>
            <a:endParaRPr lang="es-AR" dirty="0">
              <a:latin typeface="Bahnschrift Light" panose="020B0502040204020203" pitchFamily="34" charset="0"/>
            </a:endParaRPr>
          </a:p>
          <a:p>
            <a:endParaRPr lang="es-AR" dirty="0">
              <a:latin typeface="Bahnschrift Light" panose="020B0502040204020203" pitchFamily="34" charset="0"/>
            </a:endParaRPr>
          </a:p>
          <a:p>
            <a:endParaRPr lang="es-AR" dirty="0">
              <a:latin typeface="Bahnschrift Light" panose="020B0502040204020203" pitchFamily="34" charset="0"/>
            </a:endParaRPr>
          </a:p>
        </p:txBody>
      </p:sp>
      <p:pic>
        <p:nvPicPr>
          <p:cNvPr id="5" name="Picture 4"/>
          <p:cNvPicPr>
            <a:picLocks noChangeAspect="1"/>
          </p:cNvPicPr>
          <p:nvPr/>
        </p:nvPicPr>
        <p:blipFill>
          <a:blip r:embed="rId2"/>
          <a:stretch>
            <a:fillRect/>
          </a:stretch>
        </p:blipFill>
        <p:spPr>
          <a:xfrm>
            <a:off x="7793017" y="1384391"/>
            <a:ext cx="2553056" cy="2333951"/>
          </a:xfrm>
          <a:prstGeom prst="rect">
            <a:avLst/>
          </a:prstGeom>
        </p:spPr>
      </p:pic>
      <p:pic>
        <p:nvPicPr>
          <p:cNvPr id="6" name="Picture 5"/>
          <p:cNvPicPr>
            <a:picLocks noChangeAspect="1"/>
          </p:cNvPicPr>
          <p:nvPr/>
        </p:nvPicPr>
        <p:blipFill>
          <a:blip r:embed="rId3"/>
          <a:stretch>
            <a:fillRect/>
          </a:stretch>
        </p:blipFill>
        <p:spPr>
          <a:xfrm>
            <a:off x="7069016" y="4290475"/>
            <a:ext cx="4001058" cy="1933845"/>
          </a:xfrm>
          <a:prstGeom prst="rect">
            <a:avLst/>
          </a:prstGeom>
        </p:spPr>
      </p:pic>
      <p:sp>
        <p:nvSpPr>
          <p:cNvPr id="7" name="Content Placeholder 2"/>
          <p:cNvSpPr txBox="1">
            <a:spLocks/>
          </p:cNvSpPr>
          <p:nvPr/>
        </p:nvSpPr>
        <p:spPr>
          <a:xfrm>
            <a:off x="-1" y="3982914"/>
            <a:ext cx="6770078" cy="2875085"/>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s-AR" sz="2400" dirty="0">
                <a:latin typeface="Bahnschrift Light" panose="020B0502040204020203" pitchFamily="34" charset="0"/>
              </a:rPr>
              <a:t>Placa de simulación de parámetros de motor, se uso un puente de diodos, y un Lm317t</a:t>
            </a:r>
          </a:p>
          <a:p>
            <a:pPr marL="0" indent="0">
              <a:buNone/>
            </a:pPr>
            <a:endParaRPr lang="es-AR" dirty="0">
              <a:latin typeface="Bahnschrift Light" panose="020B0502040204020203" pitchFamily="34" charset="0"/>
            </a:endParaRPr>
          </a:p>
          <a:p>
            <a:endParaRPr lang="es-AR" dirty="0">
              <a:latin typeface="Bahnschrift Light" panose="020B0502040204020203" pitchFamily="34" charset="0"/>
            </a:endParaRPr>
          </a:p>
          <a:p>
            <a:endParaRPr lang="es-AR" dirty="0">
              <a:latin typeface="Bahnschrift Light" panose="020B0502040204020203" pitchFamily="34" charset="0"/>
            </a:endParaRPr>
          </a:p>
          <a:p>
            <a:endParaRPr lang="es-AR" dirty="0">
              <a:latin typeface="Bahnschrift Light" panose="020B0502040204020203" pitchFamily="34" charset="0"/>
            </a:endParaRPr>
          </a:p>
        </p:txBody>
      </p:sp>
      <p:cxnSp>
        <p:nvCxnSpPr>
          <p:cNvPr id="9" name="Straight Connector 8"/>
          <p:cNvCxnSpPr/>
          <p:nvPr/>
        </p:nvCxnSpPr>
        <p:spPr>
          <a:xfrm flipH="1" flipV="1">
            <a:off x="-1" y="3874608"/>
            <a:ext cx="11289323" cy="207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07467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 y="0"/>
            <a:ext cx="11280531" cy="861646"/>
          </a:xfrm>
          <a:ln>
            <a:solidFill>
              <a:schemeClr val="accent6">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es-AR" dirty="0"/>
              <a:t/>
            </a:r>
            <a:br>
              <a:rPr lang="es-AR" dirty="0"/>
            </a:br>
            <a:r>
              <a:rPr lang="es-AR" dirty="0"/>
              <a:t/>
            </a:r>
            <a:br>
              <a:rPr lang="es-AR" dirty="0"/>
            </a:br>
            <a:r>
              <a:rPr lang="es-AR" dirty="0"/>
              <a:t> </a:t>
            </a:r>
            <a:br>
              <a:rPr lang="es-AR" dirty="0"/>
            </a:br>
            <a:r>
              <a:rPr lang="es-AR" dirty="0"/>
              <a:t/>
            </a:r>
            <a:br>
              <a:rPr lang="es-AR" dirty="0"/>
            </a:br>
            <a:r>
              <a:rPr lang="es-AR" dirty="0"/>
              <a:t/>
            </a:r>
            <a:br>
              <a:rPr lang="es-AR" dirty="0"/>
            </a:br>
            <a:r>
              <a:rPr lang="es-AR" dirty="0"/>
              <a:t/>
            </a:r>
            <a:br>
              <a:rPr lang="es-AR" dirty="0"/>
            </a:br>
            <a:r>
              <a:rPr lang="es-AR" dirty="0"/>
              <a:t/>
            </a:r>
            <a:br>
              <a:rPr lang="es-AR" dirty="0"/>
            </a:br>
            <a:r>
              <a:rPr lang="es-AR" dirty="0"/>
              <a:t/>
            </a:r>
            <a:br>
              <a:rPr lang="es-AR" dirty="0"/>
            </a:br>
            <a:r>
              <a:rPr lang="es-AR" dirty="0"/>
              <a:t/>
            </a:r>
            <a:br>
              <a:rPr lang="es-AR" dirty="0"/>
            </a:br>
            <a:r>
              <a:rPr lang="es-AR" dirty="0"/>
              <a:t/>
            </a:r>
            <a:br>
              <a:rPr lang="es-AR" dirty="0"/>
            </a:br>
            <a:r>
              <a:rPr lang="es-AR" dirty="0"/>
              <a:t/>
            </a:r>
            <a:br>
              <a:rPr lang="es-AR" dirty="0"/>
            </a:br>
            <a:r>
              <a:rPr lang="es-AR" dirty="0">
                <a:latin typeface="Bahnschrift Light" panose="020B0502040204020203" pitchFamily="34" charset="0"/>
              </a:rPr>
              <a:t>¿En qué consiste? </a:t>
            </a:r>
          </a:p>
        </p:txBody>
      </p:sp>
      <p:sp>
        <p:nvSpPr>
          <p:cNvPr id="7" name="Content Placeholder 6"/>
          <p:cNvSpPr>
            <a:spLocks noGrp="1"/>
          </p:cNvSpPr>
          <p:nvPr>
            <p:ph idx="1"/>
          </p:nvPr>
        </p:nvSpPr>
        <p:spPr>
          <a:xfrm>
            <a:off x="-2" y="3247346"/>
            <a:ext cx="6766561" cy="883640"/>
          </a:xfrm>
        </p:spPr>
        <p:txBody>
          <a:bodyPr>
            <a:noAutofit/>
          </a:bodyPr>
          <a:lstStyle/>
          <a:p>
            <a:r>
              <a:rPr lang="es-AR" sz="2000" dirty="0">
                <a:latin typeface="Bahnschrift Light" panose="020B0502040204020203" pitchFamily="34" charset="0"/>
              </a:rPr>
              <a:t>Lograr darle una nueva vida útil a grupos electrógenos antiguos o equipos pequeños que no tengan un tablero de control, de esta forma hacer mas cómodo su uso.</a:t>
            </a:r>
          </a:p>
        </p:txBody>
      </p:sp>
      <p:sp>
        <p:nvSpPr>
          <p:cNvPr id="4" name="Title 1"/>
          <p:cNvSpPr txBox="1">
            <a:spLocks/>
          </p:cNvSpPr>
          <p:nvPr/>
        </p:nvSpPr>
        <p:spPr>
          <a:xfrm>
            <a:off x="8792" y="2368913"/>
            <a:ext cx="11271738" cy="878432"/>
          </a:xfrm>
          <a:prstGeom prst="rect">
            <a:avLst/>
          </a:prstGeo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s-AR" dirty="0">
                <a:solidFill>
                  <a:schemeClr val="bg1"/>
                </a:solidFill>
                <a:latin typeface="Bahnschrift Light" panose="020B0502040204020203" pitchFamily="34" charset="0"/>
              </a:rPr>
              <a:t>Objetivos</a:t>
            </a:r>
          </a:p>
        </p:txBody>
      </p:sp>
      <p:sp>
        <p:nvSpPr>
          <p:cNvPr id="5" name="Content Placeholder 2"/>
          <p:cNvSpPr txBox="1">
            <a:spLocks/>
          </p:cNvSpPr>
          <p:nvPr/>
        </p:nvSpPr>
        <p:spPr>
          <a:xfrm>
            <a:off x="-1" y="975358"/>
            <a:ext cx="9355015" cy="1462188"/>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s-AR" sz="2000" dirty="0">
                <a:latin typeface="Bahnschrift Light" panose="020B0502040204020203" pitchFamily="34" charset="0"/>
              </a:rPr>
              <a:t>Este consiste en la modernización y puesta a punto de un Grupo Electrógeno Diésel antiguo, con esto buscamos brindar una </a:t>
            </a:r>
            <a:r>
              <a:rPr lang="es-AR" sz="2000" dirty="0" smtClean="0">
                <a:latin typeface="Bahnschrift Light" panose="020B0502040204020203" pitchFamily="34" charset="0"/>
              </a:rPr>
              <a:t>forma sencilla </a:t>
            </a:r>
            <a:r>
              <a:rPr lang="es-AR" sz="2000" dirty="0">
                <a:latin typeface="Bahnschrift Light" panose="020B0502040204020203" pitchFamily="34" charset="0"/>
              </a:rPr>
              <a:t>de darle una nueva vida útil a este equipo costoso, que no es </a:t>
            </a:r>
            <a:r>
              <a:rPr lang="es-AR" sz="2000" dirty="0" smtClean="0">
                <a:latin typeface="Bahnschrift Light" panose="020B0502040204020203" pitchFamily="34" charset="0"/>
              </a:rPr>
              <a:t>moderno, </a:t>
            </a:r>
            <a:r>
              <a:rPr lang="es-AR" sz="2000" dirty="0">
                <a:latin typeface="Bahnschrift Light" panose="020B0502040204020203" pitchFamily="34" charset="0"/>
              </a:rPr>
              <a:t>de esta manera controlar y monitoreando el correcto funcionamiento de este equipos.</a:t>
            </a:r>
          </a:p>
        </p:txBody>
      </p:sp>
      <p:sp>
        <p:nvSpPr>
          <p:cNvPr id="8" name="Title 1"/>
          <p:cNvSpPr txBox="1">
            <a:spLocks/>
          </p:cNvSpPr>
          <p:nvPr/>
        </p:nvSpPr>
        <p:spPr>
          <a:xfrm>
            <a:off x="0" y="4130985"/>
            <a:ext cx="11280530" cy="781192"/>
          </a:xfrm>
          <a:prstGeom prst="rect">
            <a:avLst/>
          </a:prstGeo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s-AR" dirty="0">
                <a:solidFill>
                  <a:schemeClr val="bg1"/>
                </a:solidFill>
              </a:rPr>
              <a:t>Alcance</a:t>
            </a:r>
          </a:p>
        </p:txBody>
      </p:sp>
      <p:sp>
        <p:nvSpPr>
          <p:cNvPr id="9" name="Content Placeholder 2"/>
          <p:cNvSpPr txBox="1">
            <a:spLocks/>
          </p:cNvSpPr>
          <p:nvPr/>
        </p:nvSpPr>
        <p:spPr>
          <a:xfrm>
            <a:off x="-2" y="4993773"/>
            <a:ext cx="9973995" cy="1741354"/>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s-AR" sz="2000" dirty="0">
                <a:latin typeface="Bahnschrift Light" panose="020B0502040204020203" pitchFamily="34" charset="0"/>
              </a:rPr>
              <a:t>El desarrollo de este sistema abarca a todas las industrias y personas que tengan un grupo electrógeno antiguo o uno que no cuente con un sistema de control automático. Estos equipos auxiliares se usan en caso de un corte en el suministro de corriente eléctrica, pero que al ser un equipo viejo o manual, no termine siendo práctico </a:t>
            </a:r>
            <a:r>
              <a:rPr lang="es-AR" sz="2000">
                <a:latin typeface="Bahnschrift Light" panose="020B0502040204020203" pitchFamily="34" charset="0"/>
              </a:rPr>
              <a:t>su </a:t>
            </a:r>
            <a:r>
              <a:rPr lang="es-AR" sz="2000" smtClean="0">
                <a:latin typeface="Bahnschrift Light" panose="020B0502040204020203" pitchFamily="34" charset="0"/>
              </a:rPr>
              <a:t>uso.</a:t>
            </a:r>
            <a:endParaRPr lang="es-AR" sz="2000" dirty="0">
              <a:latin typeface="Bahnschrift Light" panose="020B0502040204020203" pitchFamily="34" charset="0"/>
            </a:endParaRPr>
          </a:p>
        </p:txBody>
      </p:sp>
    </p:spTree>
    <p:extLst>
      <p:ext uri="{BB962C8B-B14F-4D97-AF65-F5344CB8AC3E}">
        <p14:creationId xmlns:p14="http://schemas.microsoft.com/office/powerpoint/2010/main" val="367677377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271738" cy="1441938"/>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a:bodyPr>
          <a:lstStyle/>
          <a:p>
            <a:pPr algn="ctr"/>
            <a:r>
              <a:rPr lang="es-AR" dirty="0">
                <a:latin typeface="Bahnschrift Light" panose="020B0502040204020203" pitchFamily="34" charset="0"/>
              </a:rPr>
              <a:t>Fuente de alimentación</a:t>
            </a:r>
          </a:p>
        </p:txBody>
      </p:sp>
      <p:sp>
        <p:nvSpPr>
          <p:cNvPr id="3" name="Content Placeholder 2"/>
          <p:cNvSpPr>
            <a:spLocks noGrp="1"/>
          </p:cNvSpPr>
          <p:nvPr>
            <p:ph idx="1"/>
          </p:nvPr>
        </p:nvSpPr>
        <p:spPr>
          <a:xfrm>
            <a:off x="-1" y="1441940"/>
            <a:ext cx="6541478" cy="5416060"/>
          </a:xfrm>
        </p:spPr>
        <p:txBody>
          <a:bodyPr>
            <a:noAutofit/>
          </a:bodyPr>
          <a:lstStyle/>
          <a:p>
            <a:pPr marL="0" indent="0">
              <a:buNone/>
            </a:pPr>
            <a:r>
              <a:rPr lang="es-AR" sz="2400" dirty="0">
                <a:latin typeface="Bahnschrift Light" panose="020B0502040204020203" pitchFamily="34" charset="0"/>
              </a:rPr>
              <a:t>La alimentación dentro de nuestro proyecto varía según la necesidad del circuito:</a:t>
            </a:r>
          </a:p>
          <a:p>
            <a:r>
              <a:rPr lang="es-AR" sz="2400" dirty="0">
                <a:latin typeface="Bahnschrift Light" panose="020B0502040204020203" pitchFamily="34" charset="0"/>
              </a:rPr>
              <a:t>El tablero se alimenta con una batería de 12v 45Ah.</a:t>
            </a:r>
          </a:p>
          <a:p>
            <a:r>
              <a:rPr lang="es-AR" sz="2400" dirty="0">
                <a:latin typeface="Bahnschrift Light" panose="020B0502040204020203" pitchFamily="34" charset="0"/>
              </a:rPr>
              <a:t>El circuito de arranque del motor es alimentado por una batería de 12v 180Ah.</a:t>
            </a:r>
          </a:p>
          <a:p>
            <a:r>
              <a:rPr lang="es-AR" sz="2400" dirty="0">
                <a:latin typeface="Bahnschrift Light" panose="020B0502040204020203" pitchFamily="34" charset="0"/>
              </a:rPr>
              <a:t>Transformador de 220v -24v de alterna y 50 W, en este caso este se encontrará conectado a la salida del generador.</a:t>
            </a:r>
          </a:p>
          <a:p>
            <a:r>
              <a:rPr lang="es-AR" sz="2400" dirty="0">
                <a:latin typeface="Bahnschrift Light" panose="020B0502040204020203" pitchFamily="34" charset="0"/>
              </a:rPr>
              <a:t>Transformador de 220v -24v de alterna y 100 W, en este caso este se encontrará conectado a la red </a:t>
            </a:r>
            <a:r>
              <a:rPr lang="es-AR" sz="2400" dirty="0" err="1">
                <a:latin typeface="Bahnschrift Light" panose="020B0502040204020203" pitchFamily="34" charset="0"/>
              </a:rPr>
              <a:t>electríca</a:t>
            </a:r>
            <a:endParaRPr lang="es-AR" sz="2400" dirty="0">
              <a:latin typeface="Bahnschrift Light" panose="020B0502040204020203" pitchFamily="34" charset="0"/>
            </a:endParaRPr>
          </a:p>
        </p:txBody>
      </p:sp>
      <p:pic>
        <p:nvPicPr>
          <p:cNvPr id="4" name="Picture 3"/>
          <p:cNvPicPr>
            <a:picLocks noChangeAspect="1"/>
          </p:cNvPicPr>
          <p:nvPr/>
        </p:nvPicPr>
        <p:blipFill>
          <a:blip r:embed="rId2"/>
          <a:stretch>
            <a:fillRect/>
          </a:stretch>
        </p:blipFill>
        <p:spPr>
          <a:xfrm>
            <a:off x="6762484" y="1631425"/>
            <a:ext cx="1194954" cy="1163781"/>
          </a:xfrm>
          <a:prstGeom prst="rect">
            <a:avLst/>
          </a:prstGeom>
        </p:spPr>
      </p:pic>
      <p:pic>
        <p:nvPicPr>
          <p:cNvPr id="7" name="Picture 6"/>
          <p:cNvPicPr>
            <a:picLocks noChangeAspect="1"/>
          </p:cNvPicPr>
          <p:nvPr/>
        </p:nvPicPr>
        <p:blipFill>
          <a:blip r:embed="rId3"/>
          <a:stretch>
            <a:fillRect/>
          </a:stretch>
        </p:blipFill>
        <p:spPr>
          <a:xfrm>
            <a:off x="6874118" y="3128461"/>
            <a:ext cx="971686" cy="704948"/>
          </a:xfrm>
          <a:prstGeom prst="rect">
            <a:avLst/>
          </a:prstGeom>
        </p:spPr>
      </p:pic>
      <p:pic>
        <p:nvPicPr>
          <p:cNvPr id="8" name="Picture 7"/>
          <p:cNvPicPr>
            <a:picLocks noChangeAspect="1"/>
          </p:cNvPicPr>
          <p:nvPr/>
        </p:nvPicPr>
        <p:blipFill>
          <a:blip r:embed="rId4"/>
          <a:stretch>
            <a:fillRect/>
          </a:stretch>
        </p:blipFill>
        <p:spPr>
          <a:xfrm>
            <a:off x="6836013" y="4318664"/>
            <a:ext cx="1047896" cy="914528"/>
          </a:xfrm>
          <a:prstGeom prst="rect">
            <a:avLst/>
          </a:prstGeom>
        </p:spPr>
      </p:pic>
      <p:pic>
        <p:nvPicPr>
          <p:cNvPr id="9" name="Picture 8"/>
          <p:cNvPicPr>
            <a:picLocks noChangeAspect="1"/>
          </p:cNvPicPr>
          <p:nvPr/>
        </p:nvPicPr>
        <p:blipFill>
          <a:blip r:embed="rId5"/>
          <a:stretch>
            <a:fillRect/>
          </a:stretch>
        </p:blipFill>
        <p:spPr>
          <a:xfrm>
            <a:off x="6864592" y="5545454"/>
            <a:ext cx="990738" cy="1228896"/>
          </a:xfrm>
          <a:prstGeom prst="rect">
            <a:avLst/>
          </a:prstGeom>
        </p:spPr>
      </p:pic>
      <p:cxnSp>
        <p:nvCxnSpPr>
          <p:cNvPr id="6" name="Straight Connector 5"/>
          <p:cNvCxnSpPr/>
          <p:nvPr/>
        </p:nvCxnSpPr>
        <p:spPr>
          <a:xfrm flipH="1">
            <a:off x="0" y="5410303"/>
            <a:ext cx="112717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933" y="4059219"/>
            <a:ext cx="112717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a:off x="0" y="3072613"/>
            <a:ext cx="1127173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32130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45128" y="2885624"/>
            <a:ext cx="10419062" cy="959012"/>
          </a:xfrm>
        </p:spPr>
        <p:txBody>
          <a:bodyPr>
            <a:normAutofit fontScale="90000"/>
          </a:bodyPr>
          <a:lstStyle/>
          <a:p>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b="1" dirty="0">
                <a:latin typeface="Bahnschrift Light" panose="020B0502040204020203" pitchFamily="34" charset="0"/>
              </a:rPr>
              <a:t>Estructura</a:t>
            </a:r>
            <a:endParaRPr lang="es-AR" dirty="0">
              <a:latin typeface="Bahnschrift Light" panose="020B0502040204020203" pitchFamily="34" charset="0"/>
            </a:endParaRPr>
          </a:p>
        </p:txBody>
      </p:sp>
      <p:pic>
        <p:nvPicPr>
          <p:cNvPr id="5122" name="Picture 2" descr="https://trello.com/1/cards/6537c2c4757f5620ddb88a4d/attachments/6537c30b7ac506df224848c2/download/IMG_48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0954" y="562973"/>
            <a:ext cx="4203236" cy="56043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45128" y="3844636"/>
            <a:ext cx="6096000" cy="1200329"/>
          </a:xfrm>
          <a:prstGeom prst="rect">
            <a:avLst/>
          </a:prstGeom>
        </p:spPr>
        <p:txBody>
          <a:bodyPr>
            <a:spAutoFit/>
          </a:bodyPr>
          <a:lstStyle/>
          <a:p>
            <a:r>
              <a:rPr lang="es-AR" sz="2400" dirty="0">
                <a:latin typeface="Bahnschrift Light" panose="020B0502040204020203" pitchFamily="34" charset="0"/>
              </a:rPr>
              <a:t>Renderizado 3D de la estructura del tablero eléctrico dividido en tres secciones:</a:t>
            </a:r>
          </a:p>
        </p:txBody>
      </p:sp>
    </p:spTree>
    <p:extLst>
      <p:ext uri="{BB962C8B-B14F-4D97-AF65-F5344CB8AC3E}">
        <p14:creationId xmlns:p14="http://schemas.microsoft.com/office/powerpoint/2010/main" val="67743304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280531" cy="1723292"/>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fontScale="90000"/>
          </a:bodyPr>
          <a:lstStyle/>
          <a:p>
            <a:pPr algn="ct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Soporté:</a:t>
            </a:r>
          </a:p>
        </p:txBody>
      </p:sp>
      <p:sp>
        <p:nvSpPr>
          <p:cNvPr id="3" name="Content Placeholder 2"/>
          <p:cNvSpPr>
            <a:spLocks noGrp="1"/>
          </p:cNvSpPr>
          <p:nvPr>
            <p:ph idx="1"/>
          </p:nvPr>
        </p:nvSpPr>
        <p:spPr>
          <a:xfrm>
            <a:off x="0" y="1827681"/>
            <a:ext cx="8595360" cy="4351337"/>
          </a:xfrm>
        </p:spPr>
        <p:txBody>
          <a:bodyPr>
            <a:normAutofit/>
          </a:bodyPr>
          <a:lstStyle/>
          <a:p>
            <a:r>
              <a:rPr lang="es-AR" sz="2400" dirty="0">
                <a:latin typeface="Bahnschrift Light" panose="020B0502040204020203" pitchFamily="34" charset="0"/>
              </a:rPr>
              <a:t>Sostiene el tablero a una altura cómoda para su uso, brindando una base estable y solida unida a la estructura del grupo electrógeno</a:t>
            </a:r>
          </a:p>
        </p:txBody>
      </p:sp>
      <p:pic>
        <p:nvPicPr>
          <p:cNvPr id="4" name="Picture 3"/>
          <p:cNvPicPr>
            <a:picLocks noChangeAspect="1"/>
          </p:cNvPicPr>
          <p:nvPr/>
        </p:nvPicPr>
        <p:blipFill>
          <a:blip r:embed="rId2"/>
          <a:stretch>
            <a:fillRect/>
          </a:stretch>
        </p:blipFill>
        <p:spPr>
          <a:xfrm>
            <a:off x="2011680" y="3122426"/>
            <a:ext cx="7352128" cy="3564668"/>
          </a:xfrm>
          <a:prstGeom prst="rect">
            <a:avLst/>
          </a:prstGeom>
        </p:spPr>
      </p:pic>
    </p:spTree>
    <p:extLst>
      <p:ext uri="{BB962C8B-B14F-4D97-AF65-F5344CB8AC3E}">
        <p14:creationId xmlns:p14="http://schemas.microsoft.com/office/powerpoint/2010/main" val="1323064080"/>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280531" cy="1827681"/>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fontScale="90000"/>
          </a:bodyPr>
          <a:lstStyle/>
          <a:p>
            <a:pPr algn="ct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Tapa del tablero:</a:t>
            </a:r>
          </a:p>
        </p:txBody>
      </p:sp>
      <p:sp>
        <p:nvSpPr>
          <p:cNvPr id="3" name="Content Placeholder 2"/>
          <p:cNvSpPr>
            <a:spLocks noGrp="1"/>
          </p:cNvSpPr>
          <p:nvPr>
            <p:ph idx="1"/>
          </p:nvPr>
        </p:nvSpPr>
        <p:spPr>
          <a:xfrm>
            <a:off x="0" y="1827681"/>
            <a:ext cx="11280530" cy="4351337"/>
          </a:xfrm>
        </p:spPr>
        <p:txBody>
          <a:bodyPr>
            <a:normAutofit/>
          </a:bodyPr>
          <a:lstStyle/>
          <a:p>
            <a:r>
              <a:rPr lang="es-AR" sz="2400" dirty="0">
                <a:latin typeface="Bahnschrift Light" panose="020B0502040204020203" pitchFamily="34" charset="0"/>
              </a:rPr>
              <a:t>Una puerta rectangular de 70x60 cuya función principal es proteger el acceso de personal no autorizado en la manipulación interna del tablero de alta tensión, cuenta con instrumentos de indicación visual en el exterior.</a:t>
            </a:r>
          </a:p>
        </p:txBody>
      </p:sp>
      <p:pic>
        <p:nvPicPr>
          <p:cNvPr id="5" name="Picture 4"/>
          <p:cNvPicPr>
            <a:picLocks noChangeAspect="1"/>
          </p:cNvPicPr>
          <p:nvPr/>
        </p:nvPicPr>
        <p:blipFill>
          <a:blip r:embed="rId2"/>
          <a:stretch>
            <a:fillRect/>
          </a:stretch>
        </p:blipFill>
        <p:spPr>
          <a:xfrm>
            <a:off x="1648138" y="2996981"/>
            <a:ext cx="8114842" cy="3696004"/>
          </a:xfrm>
          <a:prstGeom prst="rect">
            <a:avLst/>
          </a:prstGeom>
        </p:spPr>
      </p:pic>
    </p:spTree>
    <p:extLst>
      <p:ext uri="{BB962C8B-B14F-4D97-AF65-F5344CB8AC3E}">
        <p14:creationId xmlns:p14="http://schemas.microsoft.com/office/powerpoint/2010/main" val="337273208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280531" cy="1827680"/>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fontScale="90000"/>
          </a:bodyPr>
          <a:lstStyle/>
          <a:p>
            <a:pPr algn="ct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Gabinete:</a:t>
            </a:r>
          </a:p>
        </p:txBody>
      </p:sp>
      <p:sp>
        <p:nvSpPr>
          <p:cNvPr id="3" name="Content Placeholder 2"/>
          <p:cNvSpPr>
            <a:spLocks noGrp="1"/>
          </p:cNvSpPr>
          <p:nvPr>
            <p:ph idx="1"/>
          </p:nvPr>
        </p:nvSpPr>
        <p:spPr>
          <a:xfrm>
            <a:off x="0" y="1827681"/>
            <a:ext cx="11280530" cy="4351337"/>
          </a:xfrm>
        </p:spPr>
        <p:txBody>
          <a:bodyPr>
            <a:normAutofit/>
          </a:bodyPr>
          <a:lstStyle/>
          <a:p>
            <a:r>
              <a:rPr lang="es-AR" sz="2400" dirty="0">
                <a:latin typeface="Bahnschrift Light" panose="020B0502040204020203" pitchFamily="34" charset="0"/>
              </a:rPr>
              <a:t>El gabinete, su principal función es la de contener el sistema de automatización eléctrico, evitando problemas con el mismo o una manipulación inadecuada que es peligrosa debido a que el circuito contiene alta tensión.</a:t>
            </a:r>
          </a:p>
        </p:txBody>
      </p:sp>
      <p:pic>
        <p:nvPicPr>
          <p:cNvPr id="4" name="Picture 3"/>
          <p:cNvPicPr>
            <a:picLocks noChangeAspect="1"/>
          </p:cNvPicPr>
          <p:nvPr/>
        </p:nvPicPr>
        <p:blipFill>
          <a:blip r:embed="rId2"/>
          <a:stretch>
            <a:fillRect/>
          </a:stretch>
        </p:blipFill>
        <p:spPr>
          <a:xfrm>
            <a:off x="2311733" y="3111367"/>
            <a:ext cx="6325830" cy="3602408"/>
          </a:xfrm>
          <a:prstGeom prst="rect">
            <a:avLst/>
          </a:prstGeom>
        </p:spPr>
      </p:pic>
    </p:spTree>
    <p:extLst>
      <p:ext uri="{BB962C8B-B14F-4D97-AF65-F5344CB8AC3E}">
        <p14:creationId xmlns:p14="http://schemas.microsoft.com/office/powerpoint/2010/main" val="347915334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5472544"/>
            <a:ext cx="9982200" cy="699655"/>
          </a:xfrm>
        </p:spPr>
        <p:txBody>
          <a:bodyPr>
            <a:normAutofit/>
          </a:bodyPr>
          <a:lstStyle/>
          <a:p>
            <a:r>
              <a:rPr lang="es-AR" dirty="0">
                <a:latin typeface="Bahnschrift Light" panose="020B0502040204020203" pitchFamily="34" charset="0"/>
              </a:rPr>
              <a:t>Vista superior de las tres partes:</a:t>
            </a:r>
          </a:p>
        </p:txBody>
      </p:sp>
      <p:pic>
        <p:nvPicPr>
          <p:cNvPr id="2" name="Picture 1"/>
          <p:cNvPicPr>
            <a:picLocks noChangeAspect="1"/>
          </p:cNvPicPr>
          <p:nvPr/>
        </p:nvPicPr>
        <p:blipFill>
          <a:blip r:embed="rId2"/>
          <a:stretch>
            <a:fillRect/>
          </a:stretch>
        </p:blipFill>
        <p:spPr>
          <a:xfrm>
            <a:off x="758693" y="494711"/>
            <a:ext cx="10137907" cy="3924889"/>
          </a:xfrm>
          <a:prstGeom prst="rect">
            <a:avLst/>
          </a:prstGeom>
        </p:spPr>
      </p:pic>
    </p:spTree>
    <p:extLst>
      <p:ext uri="{BB962C8B-B14F-4D97-AF65-F5344CB8AC3E}">
        <p14:creationId xmlns:p14="http://schemas.microsoft.com/office/powerpoint/2010/main" val="30721510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5472544"/>
            <a:ext cx="9982200" cy="699655"/>
          </a:xfrm>
        </p:spPr>
        <p:txBody>
          <a:bodyPr>
            <a:normAutofit/>
          </a:bodyPr>
          <a:lstStyle/>
          <a:p>
            <a:r>
              <a:rPr lang="es-AR" dirty="0">
                <a:latin typeface="Bahnschrift Light" panose="020B0502040204020203" pitchFamily="34" charset="0"/>
              </a:rPr>
              <a:t>Vista lateral de las tres partes:</a:t>
            </a:r>
          </a:p>
        </p:txBody>
      </p:sp>
      <p:pic>
        <p:nvPicPr>
          <p:cNvPr id="3" name="Picture 2"/>
          <p:cNvPicPr>
            <a:picLocks noChangeAspect="1"/>
          </p:cNvPicPr>
          <p:nvPr/>
        </p:nvPicPr>
        <p:blipFill>
          <a:blip r:embed="rId2"/>
          <a:stretch>
            <a:fillRect/>
          </a:stretch>
        </p:blipFill>
        <p:spPr>
          <a:xfrm>
            <a:off x="1054323" y="196806"/>
            <a:ext cx="8810113" cy="4686583"/>
          </a:xfrm>
          <a:prstGeom prst="rect">
            <a:avLst/>
          </a:prstGeom>
        </p:spPr>
      </p:pic>
    </p:spTree>
    <p:extLst>
      <p:ext uri="{BB962C8B-B14F-4D97-AF65-F5344CB8AC3E}">
        <p14:creationId xmlns:p14="http://schemas.microsoft.com/office/powerpoint/2010/main" val="3840496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5472544"/>
            <a:ext cx="9982200" cy="699655"/>
          </a:xfrm>
        </p:spPr>
        <p:txBody>
          <a:bodyPr>
            <a:normAutofit/>
          </a:bodyPr>
          <a:lstStyle/>
          <a:p>
            <a:r>
              <a:rPr lang="es-AR" dirty="0">
                <a:latin typeface="Bahnschrift Light" panose="020B0502040204020203" pitchFamily="34" charset="0"/>
              </a:rPr>
              <a:t>Soporte del medidor de combustible:</a:t>
            </a:r>
          </a:p>
        </p:txBody>
      </p:sp>
      <p:pic>
        <p:nvPicPr>
          <p:cNvPr id="3" name="Picture 2"/>
          <p:cNvPicPr>
            <a:picLocks noChangeAspect="1"/>
          </p:cNvPicPr>
          <p:nvPr/>
        </p:nvPicPr>
        <p:blipFill>
          <a:blip r:embed="rId2"/>
          <a:stretch>
            <a:fillRect/>
          </a:stretch>
        </p:blipFill>
        <p:spPr>
          <a:xfrm>
            <a:off x="1080654" y="468719"/>
            <a:ext cx="9208801" cy="4269535"/>
          </a:xfrm>
          <a:prstGeom prst="rect">
            <a:avLst/>
          </a:prstGeom>
        </p:spPr>
      </p:pic>
    </p:spTree>
    <p:extLst>
      <p:ext uri="{BB962C8B-B14F-4D97-AF65-F5344CB8AC3E}">
        <p14:creationId xmlns:p14="http://schemas.microsoft.com/office/powerpoint/2010/main" val="18482035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80531" cy="1814946"/>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a:bodyPr>
          <a:lstStyle/>
          <a:p>
            <a:pPr algn="ctr"/>
            <a:r>
              <a:rPr lang="es-AR" dirty="0">
                <a:latin typeface="Bahnschrift Light" panose="020B0502040204020203" pitchFamily="34" charset="0"/>
              </a:rPr>
              <a:t>Software de diseño utilizado</a:t>
            </a:r>
          </a:p>
        </p:txBody>
      </p:sp>
      <p:sp>
        <p:nvSpPr>
          <p:cNvPr id="3" name="Content Placeholder 2"/>
          <p:cNvSpPr>
            <a:spLocks noGrp="1"/>
          </p:cNvSpPr>
          <p:nvPr>
            <p:ph idx="1"/>
          </p:nvPr>
        </p:nvSpPr>
        <p:spPr>
          <a:xfrm>
            <a:off x="0" y="1814946"/>
            <a:ext cx="8915123" cy="4351337"/>
          </a:xfrm>
        </p:spPr>
        <p:txBody>
          <a:bodyPr>
            <a:normAutofit/>
          </a:bodyPr>
          <a:lstStyle/>
          <a:p>
            <a:r>
              <a:rPr lang="es-AR" sz="2400" dirty="0">
                <a:latin typeface="Bahnschrift Light" panose="020B0502040204020203" pitchFamily="34" charset="0"/>
              </a:rPr>
              <a:t>AutoCAD es un software de diseño pensado para el diseño tanto en 3D como en 2D de diferentes estructuras. Se utiliza para dibujar, diseñar y modelar en 2D y 3D de forma precisa con sólidos, superficies, objetos de malla, características de documentación, etc. En nuestro caso es una plataforma que facilita el diseño de la estructura del tablero eléctrico que para tener mas en claro las limitaciones de espacio al incorporar los componentes electrónicos, y además para calcular con mas precisión la ubicación de los componentes para mantener una simetría en el tablero eléctrico.</a:t>
            </a:r>
          </a:p>
        </p:txBody>
      </p:sp>
      <p:pic>
        <p:nvPicPr>
          <p:cNvPr id="8" name="Picture 7"/>
          <p:cNvPicPr>
            <a:picLocks noChangeAspect="1"/>
          </p:cNvPicPr>
          <p:nvPr/>
        </p:nvPicPr>
        <p:blipFill>
          <a:blip r:embed="rId2"/>
          <a:stretch>
            <a:fillRect/>
          </a:stretch>
        </p:blipFill>
        <p:spPr>
          <a:xfrm>
            <a:off x="8915123" y="2847614"/>
            <a:ext cx="2286000" cy="2286000"/>
          </a:xfrm>
          <a:prstGeom prst="rect">
            <a:avLst/>
          </a:prstGeom>
        </p:spPr>
      </p:pic>
    </p:spTree>
    <p:extLst>
      <p:ext uri="{BB962C8B-B14F-4D97-AF65-F5344CB8AC3E}">
        <p14:creationId xmlns:p14="http://schemas.microsoft.com/office/powerpoint/2010/main" val="1865208801"/>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80531" cy="1814946"/>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a:bodyPr>
          <a:lstStyle/>
          <a:p>
            <a:pPr algn="ctr"/>
            <a:r>
              <a:rPr lang="es-AR" dirty="0">
                <a:latin typeface="Bahnschrift Light" panose="020B0502040204020203" pitchFamily="34" charset="0"/>
              </a:rPr>
              <a:t>Pagina web</a:t>
            </a:r>
          </a:p>
        </p:txBody>
      </p:sp>
      <p:sp>
        <p:nvSpPr>
          <p:cNvPr id="3" name="Content Placeholder 2"/>
          <p:cNvSpPr>
            <a:spLocks noGrp="1"/>
          </p:cNvSpPr>
          <p:nvPr>
            <p:ph idx="1"/>
          </p:nvPr>
        </p:nvSpPr>
        <p:spPr>
          <a:xfrm>
            <a:off x="0" y="1814946"/>
            <a:ext cx="6840415" cy="4351337"/>
          </a:xfrm>
        </p:spPr>
        <p:txBody>
          <a:bodyPr>
            <a:normAutofit/>
          </a:bodyPr>
          <a:lstStyle/>
          <a:p>
            <a:r>
              <a:rPr lang="es-ES" sz="2400" dirty="0">
                <a:latin typeface="Bahnschrift Light" panose="020B0502040204020203" pitchFamily="34" charset="0"/>
              </a:rPr>
              <a:t>La creación de nuestra pagina web, fue realizada utilizando </a:t>
            </a:r>
            <a:r>
              <a:rPr lang="es-ES" sz="2400" dirty="0" err="1">
                <a:latin typeface="Bahnschrift Light" panose="020B0502040204020203" pitchFamily="34" charset="0"/>
              </a:rPr>
              <a:t>Webnode</a:t>
            </a:r>
            <a:r>
              <a:rPr lang="es-ES" sz="2400" dirty="0">
                <a:latin typeface="Bahnschrift Light" panose="020B0502040204020203" pitchFamily="34" charset="0"/>
              </a:rPr>
              <a:t>, este es un sistema de creación de páginas web en línea, desarrollado por </a:t>
            </a:r>
            <a:r>
              <a:rPr lang="es-ES" sz="2400" dirty="0" err="1">
                <a:latin typeface="Bahnschrift Light" panose="020B0502040204020203" pitchFamily="34" charset="0"/>
              </a:rPr>
              <a:t>Westcom</a:t>
            </a:r>
            <a:r>
              <a:rPr lang="es-ES" sz="2400" dirty="0">
                <a:latin typeface="Bahnschrift Light" panose="020B0502040204020203" pitchFamily="34" charset="0"/>
              </a:rPr>
              <a:t> </a:t>
            </a:r>
            <a:r>
              <a:rPr lang="es-ES" sz="2400" dirty="0" err="1">
                <a:latin typeface="Bahnschrift Light" panose="020B0502040204020203" pitchFamily="34" charset="0"/>
              </a:rPr>
              <a:t>s.r.o</a:t>
            </a:r>
            <a:r>
              <a:rPr lang="es-ES" sz="2400" dirty="0">
                <a:latin typeface="Bahnschrift Light" panose="020B0502040204020203" pitchFamily="34" charset="0"/>
              </a:rPr>
              <a:t>. </a:t>
            </a:r>
            <a:r>
              <a:rPr lang="es-ES" sz="2400" dirty="0" err="1">
                <a:latin typeface="Bahnschrift Light" panose="020B0502040204020203" pitchFamily="34" charset="0"/>
              </a:rPr>
              <a:t>Webnode</a:t>
            </a:r>
            <a:r>
              <a:rPr lang="es-ES" sz="2400" dirty="0">
                <a:latin typeface="Bahnschrift Light" panose="020B0502040204020203" pitchFamily="34" charset="0"/>
              </a:rPr>
              <a:t> utiliza la tecnología arrastrar y soltar, lo que permite que sea fácilmente utilizable y practico, permitiendo la creación de páginas web, blogs y tiendas en línea. El sistema es compatible con muchos navegadores, lo cual permite su facilidad de uso.</a:t>
            </a:r>
            <a:endParaRPr lang="es-AR" sz="2400" dirty="0">
              <a:latin typeface="Bahnschrift Light" panose="020B0502040204020203" pitchFamily="34" charset="0"/>
            </a:endParaRPr>
          </a:p>
        </p:txBody>
      </p:sp>
      <p:pic>
        <p:nvPicPr>
          <p:cNvPr id="5122" name="Picture 2" descr="Webnode - español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261" y="1946403"/>
            <a:ext cx="4088423" cy="4088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77259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185563" y="0"/>
            <a:ext cx="3006435" cy="6858000"/>
          </a:xfrm>
          <a:prstGeom prst="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AR"/>
          </a:p>
        </p:txBody>
      </p:sp>
      <p:sp>
        <p:nvSpPr>
          <p:cNvPr id="16" name="Title 1"/>
          <p:cNvSpPr txBox="1">
            <a:spLocks/>
          </p:cNvSpPr>
          <p:nvPr/>
        </p:nvSpPr>
        <p:spPr>
          <a:xfrm>
            <a:off x="9878291" y="318655"/>
            <a:ext cx="3006435"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spc="-50" baseline="0">
                <a:solidFill>
                  <a:schemeClr val="bg1"/>
                </a:solidFill>
                <a:latin typeface="+mj-lt"/>
                <a:ea typeface="+mj-ea"/>
                <a:cs typeface="+mj-cs"/>
              </a:defRPr>
            </a:lvl1pPr>
          </a:lstStyle>
          <a:p>
            <a:r>
              <a:rPr lang="es-AR" dirty="0" smtClean="0">
                <a:latin typeface="Bahnschrift Light" panose="020B0502040204020203" pitchFamily="34" charset="0"/>
              </a:rPr>
              <a:t>Fotos del generador</a:t>
            </a:r>
            <a:endParaRPr lang="es-AR" dirty="0">
              <a:latin typeface="Bahnschrift Light" panose="020B0502040204020203" pitchFamily="34" charset="0"/>
            </a:endParaRPr>
          </a:p>
        </p:txBody>
      </p:sp>
      <p:sp>
        <p:nvSpPr>
          <p:cNvPr id="17" name="Title 1"/>
          <p:cNvSpPr txBox="1">
            <a:spLocks/>
          </p:cNvSpPr>
          <p:nvPr/>
        </p:nvSpPr>
        <p:spPr>
          <a:xfrm>
            <a:off x="8483335" y="879330"/>
            <a:ext cx="3845021" cy="30830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spc="-50" baseline="0">
                <a:solidFill>
                  <a:schemeClr val="bg1"/>
                </a:solidFill>
                <a:latin typeface="+mj-lt"/>
                <a:ea typeface="+mj-ea"/>
                <a:cs typeface="+mj-cs"/>
              </a:defRPr>
            </a:lvl1pPr>
          </a:lstStyle>
          <a:p>
            <a:pPr algn="ctr"/>
            <a:endParaRPr lang="es-AR" dirty="0">
              <a:solidFill>
                <a:schemeClr val="tx1"/>
              </a:solidFill>
              <a:latin typeface="Bahnschrift Light"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85563" cy="6858000"/>
          </a:xfrm>
          <a:prstGeom prst="rect">
            <a:avLst/>
          </a:prstGeom>
        </p:spPr>
      </p:pic>
    </p:spTree>
    <p:extLst>
      <p:ext uri="{BB962C8B-B14F-4D97-AF65-F5344CB8AC3E}">
        <p14:creationId xmlns:p14="http://schemas.microsoft.com/office/powerpoint/2010/main" val="3476364318"/>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80531" cy="1814946"/>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a:bodyPr>
          <a:lstStyle/>
          <a:p>
            <a:pPr algn="ctr"/>
            <a:r>
              <a:rPr lang="es-AR" dirty="0" smtClean="0">
                <a:latin typeface="Bahnschrift Light" panose="020B0502040204020203" pitchFamily="34" charset="0"/>
              </a:rPr>
              <a:t>Agradecimientos</a:t>
            </a:r>
            <a:endParaRPr lang="es-AR" dirty="0">
              <a:latin typeface="Bahnschrift Light" panose="020B0502040204020203" pitchFamily="34" charset="0"/>
            </a:endParaRPr>
          </a:p>
        </p:txBody>
      </p:sp>
      <p:sp>
        <p:nvSpPr>
          <p:cNvPr id="3" name="Content Placeholder 2"/>
          <p:cNvSpPr>
            <a:spLocks noGrp="1"/>
          </p:cNvSpPr>
          <p:nvPr>
            <p:ph idx="1"/>
          </p:nvPr>
        </p:nvSpPr>
        <p:spPr>
          <a:xfrm>
            <a:off x="0" y="1814946"/>
            <a:ext cx="11280531" cy="5043054"/>
          </a:xfrm>
        </p:spPr>
        <p:txBody>
          <a:bodyPr>
            <a:noAutofit/>
          </a:bodyPr>
          <a:lstStyle/>
          <a:p>
            <a:pPr algn="ctr"/>
            <a:r>
              <a:rPr lang="es-AR" sz="3600" dirty="0" smtClean="0">
                <a:latin typeface="Bahnschrift Light" panose="020B0502040204020203" pitchFamily="34" charset="0"/>
              </a:rPr>
              <a:t>Diego </a:t>
            </a:r>
            <a:r>
              <a:rPr lang="es-AR" sz="3600" dirty="0" err="1" smtClean="0">
                <a:latin typeface="Bahnschrift Light" panose="020B0502040204020203" pitchFamily="34" charset="0"/>
              </a:rPr>
              <a:t>Palmieri</a:t>
            </a:r>
            <a:endParaRPr lang="es-AR" sz="3600" dirty="0">
              <a:latin typeface="Bahnschrift Light" panose="020B0502040204020203" pitchFamily="34" charset="0"/>
            </a:endParaRPr>
          </a:p>
          <a:p>
            <a:pPr algn="ctr"/>
            <a:r>
              <a:rPr lang="es-AR" sz="3600" dirty="0" smtClean="0">
                <a:latin typeface="Bahnschrift Light" panose="020B0502040204020203" pitchFamily="34" charset="0"/>
              </a:rPr>
              <a:t>Carlos Bianco</a:t>
            </a:r>
          </a:p>
          <a:p>
            <a:pPr algn="ctr"/>
            <a:r>
              <a:rPr lang="es-AR" sz="3600" dirty="0" smtClean="0">
                <a:latin typeface="Bahnschrift Light" panose="020B0502040204020203" pitchFamily="34" charset="0"/>
              </a:rPr>
              <a:t>Sergio Medina</a:t>
            </a:r>
          </a:p>
          <a:p>
            <a:pPr algn="ctr"/>
            <a:r>
              <a:rPr lang="es-AR" sz="3600" dirty="0" smtClean="0">
                <a:latin typeface="Bahnschrift Light" panose="020B0502040204020203" pitchFamily="34" charset="0"/>
              </a:rPr>
              <a:t>Federico </a:t>
            </a:r>
            <a:r>
              <a:rPr lang="es-AR" sz="3600" dirty="0" err="1" smtClean="0">
                <a:latin typeface="Bahnschrift Light" panose="020B0502040204020203" pitchFamily="34" charset="0"/>
              </a:rPr>
              <a:t>Solomiewicz</a:t>
            </a:r>
            <a:endParaRPr lang="es-AR" sz="3600" dirty="0" smtClean="0">
              <a:latin typeface="Bahnschrift Light" panose="020B0502040204020203" pitchFamily="34" charset="0"/>
            </a:endParaRPr>
          </a:p>
          <a:p>
            <a:pPr algn="ctr"/>
            <a:r>
              <a:rPr lang="es-AR" sz="3600" dirty="0" err="1" smtClean="0">
                <a:latin typeface="Bahnschrift Light" panose="020B0502040204020203" pitchFamily="34" charset="0"/>
              </a:rPr>
              <a:t>Nicolas</a:t>
            </a:r>
            <a:r>
              <a:rPr lang="es-AR" sz="3600" dirty="0" smtClean="0">
                <a:latin typeface="Bahnschrift Light" panose="020B0502040204020203" pitchFamily="34" charset="0"/>
              </a:rPr>
              <a:t> </a:t>
            </a:r>
            <a:r>
              <a:rPr lang="es-AR" sz="3600" dirty="0" err="1" smtClean="0">
                <a:latin typeface="Bahnschrift Light" panose="020B0502040204020203" pitchFamily="34" charset="0"/>
              </a:rPr>
              <a:t>Solomiewicz</a:t>
            </a:r>
            <a:endParaRPr lang="es-AR" sz="3600" dirty="0" smtClean="0">
              <a:latin typeface="Bahnschrift Light" panose="020B0502040204020203" pitchFamily="34" charset="0"/>
            </a:endParaRPr>
          </a:p>
          <a:p>
            <a:pPr algn="ctr"/>
            <a:r>
              <a:rPr lang="es-AR" sz="3600" dirty="0" err="1" smtClean="0">
                <a:latin typeface="Bahnschrift Light" panose="020B0502040204020203" pitchFamily="34" charset="0"/>
              </a:rPr>
              <a:t>Julian</a:t>
            </a:r>
            <a:r>
              <a:rPr lang="es-AR" sz="3600" dirty="0" smtClean="0">
                <a:latin typeface="Bahnschrift Light" panose="020B0502040204020203" pitchFamily="34" charset="0"/>
              </a:rPr>
              <a:t> </a:t>
            </a:r>
            <a:r>
              <a:rPr lang="es-AR" sz="3600" dirty="0" err="1" smtClean="0">
                <a:latin typeface="Bahnschrift Light" panose="020B0502040204020203" pitchFamily="34" charset="0"/>
              </a:rPr>
              <a:t>Scicolone</a:t>
            </a:r>
            <a:endParaRPr lang="es-AR" sz="3600" dirty="0" smtClean="0">
              <a:latin typeface="Bahnschrift Light" panose="020B0502040204020203" pitchFamily="34" charset="0"/>
            </a:endParaRPr>
          </a:p>
          <a:p>
            <a:pPr algn="ctr"/>
            <a:r>
              <a:rPr lang="es-AR" sz="3600" dirty="0" smtClean="0">
                <a:latin typeface="Bahnschrift Light" panose="020B0502040204020203" pitchFamily="34" charset="0"/>
              </a:rPr>
              <a:t>Daniel Esposito </a:t>
            </a:r>
          </a:p>
          <a:p>
            <a:pPr algn="ctr"/>
            <a:endParaRPr lang="es-AR" sz="3600" dirty="0" smtClean="0">
              <a:latin typeface="Bahnschrift Light" panose="020B0502040204020203" pitchFamily="34" charset="0"/>
            </a:endParaRPr>
          </a:p>
          <a:p>
            <a:pPr algn="ctr"/>
            <a:endParaRPr lang="es-AR" sz="3600" dirty="0">
              <a:latin typeface="Bahnschrift Light" panose="020B0502040204020203" pitchFamily="34" charset="0"/>
            </a:endParaRPr>
          </a:p>
        </p:txBody>
      </p:sp>
    </p:spTree>
    <p:extLst>
      <p:ext uri="{BB962C8B-B14F-4D97-AF65-F5344CB8AC3E}">
        <p14:creationId xmlns:p14="http://schemas.microsoft.com/office/powerpoint/2010/main" val="7651674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5913" y="5279114"/>
            <a:ext cx="9982200" cy="699655"/>
          </a:xfrm>
        </p:spPr>
        <p:txBody>
          <a:bodyPr>
            <a:normAutofit/>
          </a:bodyPr>
          <a:lstStyle/>
          <a:p>
            <a:r>
              <a:rPr lang="es-AR" dirty="0">
                <a:latin typeface="Bahnschrift Light" panose="020B0502040204020203" pitchFamily="34" charset="0"/>
              </a:rPr>
              <a:t>Patrocinadores:</a:t>
            </a:r>
          </a:p>
        </p:txBody>
      </p:sp>
      <p:pic>
        <p:nvPicPr>
          <p:cNvPr id="6146" name="Picture 2" descr="Cuando Llega MOQSA - Apps en Google P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20" y="132251"/>
            <a:ext cx="4876800" cy="48768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088550" y="132251"/>
            <a:ext cx="4813912" cy="4813912"/>
          </a:xfrm>
          <a:prstGeom prst="rect">
            <a:avLst/>
          </a:prstGeom>
        </p:spPr>
      </p:pic>
    </p:spTree>
    <p:extLst>
      <p:ext uri="{BB962C8B-B14F-4D97-AF65-F5344CB8AC3E}">
        <p14:creationId xmlns:p14="http://schemas.microsoft.com/office/powerpoint/2010/main" val="4246652221"/>
      </p:ext>
    </p:extLst>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346979" cy="6858000"/>
          </a:xfrm>
          <a:prstGeom prst="rect">
            <a:avLst/>
          </a:prstGeom>
        </p:spPr>
      </p:pic>
      <p:sp>
        <p:nvSpPr>
          <p:cNvPr id="13" name="Rectangle 12"/>
          <p:cNvSpPr/>
          <p:nvPr/>
        </p:nvSpPr>
        <p:spPr>
          <a:xfrm>
            <a:off x="8346977" y="0"/>
            <a:ext cx="3845022" cy="6858000"/>
          </a:xfrm>
          <a:prstGeom prst="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
        <p:nvSpPr>
          <p:cNvPr id="16" name="Title 1"/>
          <p:cNvSpPr txBox="1">
            <a:spLocks/>
          </p:cNvSpPr>
          <p:nvPr/>
        </p:nvSpPr>
        <p:spPr>
          <a:xfrm>
            <a:off x="9367404" y="152400"/>
            <a:ext cx="2076884"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spc="-50" baseline="0">
                <a:solidFill>
                  <a:schemeClr val="bg1"/>
                </a:solidFill>
                <a:latin typeface="+mj-lt"/>
                <a:ea typeface="+mj-ea"/>
                <a:cs typeface="+mj-cs"/>
              </a:defRPr>
            </a:lvl1pPr>
          </a:lstStyle>
          <a:p>
            <a:r>
              <a:rPr lang="es-AR" dirty="0" smtClean="0">
                <a:latin typeface="Bahnschrift Light" panose="020B0502040204020203" pitchFamily="34" charset="0"/>
              </a:rPr>
              <a:t>Integrantes</a:t>
            </a:r>
            <a:endParaRPr lang="es-AR" dirty="0">
              <a:latin typeface="Bahnschrift Light" panose="020B0502040204020203" pitchFamily="34" charset="0"/>
            </a:endParaRPr>
          </a:p>
        </p:txBody>
      </p:sp>
      <p:sp>
        <p:nvSpPr>
          <p:cNvPr id="17" name="Title 1"/>
          <p:cNvSpPr txBox="1">
            <a:spLocks/>
          </p:cNvSpPr>
          <p:nvPr/>
        </p:nvSpPr>
        <p:spPr>
          <a:xfrm>
            <a:off x="8483335" y="879330"/>
            <a:ext cx="3845021" cy="30830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spc="-50" baseline="0">
                <a:solidFill>
                  <a:schemeClr val="bg1"/>
                </a:solidFill>
                <a:latin typeface="+mj-lt"/>
                <a:ea typeface="+mj-ea"/>
                <a:cs typeface="+mj-cs"/>
              </a:defRPr>
            </a:lvl1pPr>
          </a:lstStyle>
          <a:p>
            <a:pPr algn="ctr"/>
            <a:r>
              <a:rPr lang="es-AR" dirty="0" smtClean="0">
                <a:latin typeface="Bahnschrift Light" panose="020B0502040204020203" pitchFamily="34" charset="0"/>
              </a:rPr>
              <a:t>Bordón Leonardo </a:t>
            </a:r>
          </a:p>
          <a:p>
            <a:pPr algn="ctr"/>
            <a:r>
              <a:rPr lang="es-AR" dirty="0" err="1" smtClean="0">
                <a:latin typeface="Bahnschrift Light" panose="020B0502040204020203" pitchFamily="34" charset="0"/>
              </a:rPr>
              <a:t>Martins</a:t>
            </a:r>
            <a:r>
              <a:rPr lang="es-AR" dirty="0" smtClean="0">
                <a:latin typeface="Bahnschrift Light" panose="020B0502040204020203" pitchFamily="34" charset="0"/>
              </a:rPr>
              <a:t> </a:t>
            </a:r>
            <a:r>
              <a:rPr lang="es-AR" dirty="0" err="1" smtClean="0">
                <a:latin typeface="Bahnschrift Light" panose="020B0502040204020203" pitchFamily="34" charset="0"/>
              </a:rPr>
              <a:t>Thiago</a:t>
            </a:r>
            <a:endParaRPr lang="es-AR" dirty="0" smtClean="0">
              <a:latin typeface="Bahnschrift Light" panose="020B0502040204020203" pitchFamily="34" charset="0"/>
            </a:endParaRPr>
          </a:p>
          <a:p>
            <a:pPr algn="ctr"/>
            <a:r>
              <a:rPr lang="es-AR" dirty="0" smtClean="0">
                <a:latin typeface="Bahnschrift Light" panose="020B0502040204020203" pitchFamily="34" charset="0"/>
              </a:rPr>
              <a:t>Armada Alejo </a:t>
            </a:r>
          </a:p>
          <a:p>
            <a:pPr algn="ctr"/>
            <a:r>
              <a:rPr lang="es-AR" dirty="0" err="1" smtClean="0">
                <a:latin typeface="Bahnschrift Light" panose="020B0502040204020203" pitchFamily="34" charset="0"/>
              </a:rPr>
              <a:t>Santobuono</a:t>
            </a:r>
            <a:r>
              <a:rPr lang="es-AR" dirty="0" smtClean="0">
                <a:latin typeface="Bahnschrift Light" panose="020B0502040204020203" pitchFamily="34" charset="0"/>
              </a:rPr>
              <a:t> </a:t>
            </a:r>
            <a:r>
              <a:rPr lang="es-AR" dirty="0">
                <a:latin typeface="Bahnschrift Light" panose="020B0502040204020203" pitchFamily="34" charset="0"/>
              </a:rPr>
              <a:t>Mateo </a:t>
            </a:r>
            <a:endParaRPr lang="es-AR" dirty="0" smtClean="0">
              <a:latin typeface="Bahnschrift Light" panose="020B0502040204020203" pitchFamily="34" charset="0"/>
            </a:endParaRPr>
          </a:p>
          <a:p>
            <a:pPr algn="ctr"/>
            <a:r>
              <a:rPr lang="es-AR" dirty="0" smtClean="0">
                <a:latin typeface="Bahnschrift Light" panose="020B0502040204020203" pitchFamily="34" charset="0"/>
              </a:rPr>
              <a:t>Guzmán </a:t>
            </a:r>
            <a:r>
              <a:rPr lang="es-AR" dirty="0">
                <a:latin typeface="Bahnschrift Light" panose="020B0502040204020203" pitchFamily="34" charset="0"/>
              </a:rPr>
              <a:t>Tomás</a:t>
            </a:r>
          </a:p>
          <a:p>
            <a:pPr algn="ctr"/>
            <a:endParaRPr lang="es-AR" dirty="0">
              <a:latin typeface="Bahnschrift Light" panose="020B0502040204020203" pitchFamily="34" charset="0"/>
            </a:endParaRPr>
          </a:p>
        </p:txBody>
      </p:sp>
    </p:spTree>
    <p:extLst>
      <p:ext uri="{BB962C8B-B14F-4D97-AF65-F5344CB8AC3E}">
        <p14:creationId xmlns:p14="http://schemas.microsoft.com/office/powerpoint/2010/main" val="163709932"/>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2919" y="1477474"/>
            <a:ext cx="4010759" cy="4515142"/>
          </a:xfrm>
          <a:prstGeom prst="rect">
            <a:avLst/>
          </a:prstGeom>
        </p:spPr>
      </p:pic>
      <p:pic>
        <p:nvPicPr>
          <p:cNvPr id="5" name="Picture 4"/>
          <p:cNvPicPr>
            <a:picLocks noChangeAspect="1"/>
          </p:cNvPicPr>
          <p:nvPr/>
        </p:nvPicPr>
        <p:blipFill>
          <a:blip r:embed="rId3"/>
          <a:stretch>
            <a:fillRect/>
          </a:stretch>
        </p:blipFill>
        <p:spPr>
          <a:xfrm>
            <a:off x="6029566" y="1639423"/>
            <a:ext cx="4196132" cy="4191244"/>
          </a:xfrm>
          <a:prstGeom prst="rect">
            <a:avLst/>
          </a:prstGeom>
        </p:spPr>
      </p:pic>
      <p:sp>
        <p:nvSpPr>
          <p:cNvPr id="7" name="TextBox 6"/>
          <p:cNvSpPr txBox="1"/>
          <p:nvPr/>
        </p:nvSpPr>
        <p:spPr>
          <a:xfrm>
            <a:off x="1320694" y="527540"/>
            <a:ext cx="2395207" cy="646331"/>
          </a:xfrm>
          <a:prstGeom prst="rect">
            <a:avLst/>
          </a:prstGeom>
          <a:noFill/>
        </p:spPr>
        <p:txBody>
          <a:bodyPr wrap="none" rtlCol="0">
            <a:spAutoFit/>
          </a:bodyPr>
          <a:lstStyle/>
          <a:p>
            <a:r>
              <a:rPr lang="es-AR" sz="3600" dirty="0">
                <a:latin typeface="Bahnschrift Light" panose="020B0502040204020203" pitchFamily="34" charset="0"/>
              </a:rPr>
              <a:t>Instagram:</a:t>
            </a:r>
            <a:endParaRPr lang="en-US" sz="3600" dirty="0">
              <a:latin typeface="Bahnschrift Light" panose="020B0502040204020203" pitchFamily="34" charset="0"/>
            </a:endParaRPr>
          </a:p>
        </p:txBody>
      </p:sp>
      <p:sp>
        <p:nvSpPr>
          <p:cNvPr id="9" name="TextBox 8"/>
          <p:cNvSpPr txBox="1"/>
          <p:nvPr/>
        </p:nvSpPr>
        <p:spPr>
          <a:xfrm>
            <a:off x="7107961" y="527539"/>
            <a:ext cx="2039341" cy="646331"/>
          </a:xfrm>
          <a:prstGeom prst="rect">
            <a:avLst/>
          </a:prstGeom>
          <a:noFill/>
        </p:spPr>
        <p:txBody>
          <a:bodyPr wrap="none" rtlCol="0">
            <a:spAutoFit/>
          </a:bodyPr>
          <a:lstStyle/>
          <a:p>
            <a:r>
              <a:rPr lang="es-AR" sz="3600" dirty="0" err="1">
                <a:latin typeface="Bahnschrift Light" panose="020B0502040204020203" pitchFamily="34" charset="0"/>
              </a:rPr>
              <a:t>Linkedin</a:t>
            </a:r>
            <a:r>
              <a:rPr lang="es-AR" sz="3600" dirty="0">
                <a:latin typeface="Bahnschrift Light" panose="020B0502040204020203" pitchFamily="34" charset="0"/>
              </a:rPr>
              <a:t>:</a:t>
            </a:r>
            <a:endParaRPr lang="en-US" sz="3600" dirty="0">
              <a:latin typeface="Bahnschrift Light" panose="020B0502040204020203" pitchFamily="34" charset="0"/>
            </a:endParaRPr>
          </a:p>
        </p:txBody>
      </p:sp>
    </p:spTree>
    <p:extLst>
      <p:ext uri="{BB962C8B-B14F-4D97-AF65-F5344CB8AC3E}">
        <p14:creationId xmlns:p14="http://schemas.microsoft.com/office/powerpoint/2010/main" val="4170184845"/>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4439" y="527539"/>
            <a:ext cx="2667718" cy="646331"/>
          </a:xfrm>
          <a:prstGeom prst="rect">
            <a:avLst/>
          </a:prstGeom>
          <a:noFill/>
        </p:spPr>
        <p:txBody>
          <a:bodyPr wrap="none" rtlCol="0">
            <a:spAutoFit/>
          </a:bodyPr>
          <a:lstStyle/>
          <a:p>
            <a:r>
              <a:rPr lang="es-AR" sz="3600" dirty="0">
                <a:latin typeface="Bahnschrift Light" panose="020B0502040204020203" pitchFamily="34" charset="0"/>
              </a:rPr>
              <a:t>Pagina web:</a:t>
            </a:r>
            <a:endParaRPr lang="en-US" sz="3600" dirty="0">
              <a:latin typeface="Bahnschrift Light" panose="020B0502040204020203" pitchFamily="34" charset="0"/>
            </a:endParaRPr>
          </a:p>
        </p:txBody>
      </p:sp>
      <p:sp>
        <p:nvSpPr>
          <p:cNvPr id="9" name="TextBox 8"/>
          <p:cNvSpPr txBox="1"/>
          <p:nvPr/>
        </p:nvSpPr>
        <p:spPr>
          <a:xfrm>
            <a:off x="7107961" y="527539"/>
            <a:ext cx="1673856" cy="646331"/>
          </a:xfrm>
          <a:prstGeom prst="rect">
            <a:avLst/>
          </a:prstGeom>
          <a:noFill/>
        </p:spPr>
        <p:txBody>
          <a:bodyPr wrap="none" rtlCol="0">
            <a:spAutoFit/>
          </a:bodyPr>
          <a:lstStyle/>
          <a:p>
            <a:r>
              <a:rPr lang="es-AR" sz="3600" dirty="0">
                <a:latin typeface="Bahnschrift Light" panose="020B0502040204020203" pitchFamily="34" charset="0"/>
              </a:rPr>
              <a:t>GitHub:</a:t>
            </a:r>
            <a:endParaRPr lang="en-US" sz="3600" dirty="0">
              <a:latin typeface="Bahnschrift Light" panose="020B0502040204020203" pitchFamily="34" charset="0"/>
            </a:endParaRPr>
          </a:p>
        </p:txBody>
      </p:sp>
      <p:pic>
        <p:nvPicPr>
          <p:cNvPr id="2" name="Picture 1"/>
          <p:cNvPicPr>
            <a:picLocks noChangeAspect="1"/>
          </p:cNvPicPr>
          <p:nvPr/>
        </p:nvPicPr>
        <p:blipFill>
          <a:blip r:embed="rId2"/>
          <a:stretch>
            <a:fillRect/>
          </a:stretch>
        </p:blipFill>
        <p:spPr>
          <a:xfrm>
            <a:off x="375868" y="1639423"/>
            <a:ext cx="4273986" cy="4269008"/>
          </a:xfrm>
          <a:prstGeom prst="rect">
            <a:avLst/>
          </a:prstGeom>
        </p:spPr>
      </p:pic>
      <p:pic>
        <p:nvPicPr>
          <p:cNvPr id="4" name="Picture 3"/>
          <p:cNvPicPr>
            <a:picLocks noChangeAspect="1"/>
          </p:cNvPicPr>
          <p:nvPr/>
        </p:nvPicPr>
        <p:blipFill>
          <a:blip r:embed="rId3"/>
          <a:stretch>
            <a:fillRect/>
          </a:stretch>
        </p:blipFill>
        <p:spPr>
          <a:xfrm>
            <a:off x="5985361" y="1639423"/>
            <a:ext cx="4273986" cy="4269007"/>
          </a:xfrm>
          <a:prstGeom prst="rect">
            <a:avLst/>
          </a:prstGeom>
        </p:spPr>
      </p:pic>
    </p:spTree>
    <p:extLst>
      <p:ext uri="{BB962C8B-B14F-4D97-AF65-F5344CB8AC3E}">
        <p14:creationId xmlns:p14="http://schemas.microsoft.com/office/powerpoint/2010/main" val="258083860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185563" y="0"/>
            <a:ext cx="3006435" cy="6858000"/>
          </a:xfrm>
          <a:prstGeom prst="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AR"/>
          </a:p>
        </p:txBody>
      </p:sp>
      <p:sp>
        <p:nvSpPr>
          <p:cNvPr id="16" name="Title 1"/>
          <p:cNvSpPr txBox="1">
            <a:spLocks/>
          </p:cNvSpPr>
          <p:nvPr/>
        </p:nvSpPr>
        <p:spPr>
          <a:xfrm>
            <a:off x="9878291" y="318655"/>
            <a:ext cx="3006435"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spc="-50" baseline="0">
                <a:solidFill>
                  <a:schemeClr val="bg1"/>
                </a:solidFill>
                <a:latin typeface="+mj-lt"/>
                <a:ea typeface="+mj-ea"/>
                <a:cs typeface="+mj-cs"/>
              </a:defRPr>
            </a:lvl1pPr>
          </a:lstStyle>
          <a:p>
            <a:r>
              <a:rPr lang="es-AR" dirty="0" smtClean="0">
                <a:latin typeface="Bahnschrift Light" panose="020B0502040204020203" pitchFamily="34" charset="0"/>
              </a:rPr>
              <a:t>Fotos del generador</a:t>
            </a:r>
            <a:endParaRPr lang="es-AR" dirty="0">
              <a:latin typeface="Bahnschrift Light" panose="020B0502040204020203" pitchFamily="34" charset="0"/>
            </a:endParaRPr>
          </a:p>
        </p:txBody>
      </p:sp>
      <p:sp>
        <p:nvSpPr>
          <p:cNvPr id="17" name="Title 1"/>
          <p:cNvSpPr txBox="1">
            <a:spLocks/>
          </p:cNvSpPr>
          <p:nvPr/>
        </p:nvSpPr>
        <p:spPr>
          <a:xfrm>
            <a:off x="8483335" y="879330"/>
            <a:ext cx="3845021" cy="30830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spc="-50" baseline="0">
                <a:solidFill>
                  <a:schemeClr val="bg1"/>
                </a:solidFill>
                <a:latin typeface="+mj-lt"/>
                <a:ea typeface="+mj-ea"/>
                <a:cs typeface="+mj-cs"/>
              </a:defRPr>
            </a:lvl1pPr>
          </a:lstStyle>
          <a:p>
            <a:pPr algn="ctr"/>
            <a:endParaRPr lang="es-AR" dirty="0">
              <a:solidFill>
                <a:schemeClr val="tx1"/>
              </a:solidFill>
              <a:latin typeface="Bahnschrift Light"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321922" cy="6858000"/>
          </a:xfrm>
          <a:prstGeom prst="rect">
            <a:avLst/>
          </a:prstGeom>
        </p:spPr>
      </p:pic>
    </p:spTree>
    <p:extLst>
      <p:ext uri="{BB962C8B-B14F-4D97-AF65-F5344CB8AC3E}">
        <p14:creationId xmlns:p14="http://schemas.microsoft.com/office/powerpoint/2010/main" val="209682857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185563" y="0"/>
            <a:ext cx="3006435" cy="6858000"/>
          </a:xfrm>
          <a:prstGeom prst="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AR"/>
          </a:p>
        </p:txBody>
      </p:sp>
      <p:sp>
        <p:nvSpPr>
          <p:cNvPr id="16" name="Title 1"/>
          <p:cNvSpPr txBox="1">
            <a:spLocks/>
          </p:cNvSpPr>
          <p:nvPr/>
        </p:nvSpPr>
        <p:spPr>
          <a:xfrm>
            <a:off x="9878291" y="318655"/>
            <a:ext cx="3006435" cy="914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spc="-50" baseline="0">
                <a:solidFill>
                  <a:schemeClr val="bg1"/>
                </a:solidFill>
                <a:latin typeface="+mj-lt"/>
                <a:ea typeface="+mj-ea"/>
                <a:cs typeface="+mj-cs"/>
              </a:defRPr>
            </a:lvl1pPr>
          </a:lstStyle>
          <a:p>
            <a:r>
              <a:rPr lang="es-AR" dirty="0" smtClean="0">
                <a:latin typeface="Bahnschrift Light" panose="020B0502040204020203" pitchFamily="34" charset="0"/>
              </a:rPr>
              <a:t>Fotos del generador</a:t>
            </a:r>
            <a:endParaRPr lang="es-AR" dirty="0">
              <a:latin typeface="Bahnschrift Light" panose="020B0502040204020203" pitchFamily="34" charset="0"/>
            </a:endParaRPr>
          </a:p>
        </p:txBody>
      </p:sp>
      <p:sp>
        <p:nvSpPr>
          <p:cNvPr id="17" name="Title 1"/>
          <p:cNvSpPr txBox="1">
            <a:spLocks/>
          </p:cNvSpPr>
          <p:nvPr/>
        </p:nvSpPr>
        <p:spPr>
          <a:xfrm>
            <a:off x="8483335" y="879330"/>
            <a:ext cx="3845021" cy="30830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spc="-50" baseline="0">
                <a:solidFill>
                  <a:schemeClr val="bg1"/>
                </a:solidFill>
                <a:latin typeface="+mj-lt"/>
                <a:ea typeface="+mj-ea"/>
                <a:cs typeface="+mj-cs"/>
              </a:defRPr>
            </a:lvl1pPr>
          </a:lstStyle>
          <a:p>
            <a:pPr algn="ctr"/>
            <a:endParaRPr lang="es-AR" dirty="0">
              <a:solidFill>
                <a:schemeClr val="tx1"/>
              </a:solidFill>
              <a:latin typeface="Bahnschrift Ligh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321921" cy="6858000"/>
          </a:xfrm>
          <a:prstGeom prst="rect">
            <a:avLst/>
          </a:prstGeom>
        </p:spPr>
      </p:pic>
    </p:spTree>
    <p:extLst>
      <p:ext uri="{BB962C8B-B14F-4D97-AF65-F5344CB8AC3E}">
        <p14:creationId xmlns:p14="http://schemas.microsoft.com/office/powerpoint/2010/main" val="245994263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78873" y="163206"/>
            <a:ext cx="10419062" cy="1873412"/>
          </a:xfrm>
        </p:spPr>
        <p:txBody>
          <a:bodyPr>
            <a:normAutofit fontScale="90000"/>
          </a:bodyPr>
          <a:lstStyle/>
          <a:p>
            <a:r>
              <a:rPr lang="es-AR" b="1" dirty="0">
                <a:latin typeface="Bahnschrift Light" panose="020B0502040204020203" pitchFamily="34" charset="0"/>
              </a:rPr>
              <a:t>Sistemas embebidos y Placas de desarrollo</a:t>
            </a:r>
            <a:endParaRPr lang="es-AR" dirty="0">
              <a:latin typeface="Bahnschrift Light" panose="020B0502040204020203" pitchFamily="34" charset="0"/>
            </a:endParaRPr>
          </a:p>
        </p:txBody>
      </p:sp>
      <p:pic>
        <p:nvPicPr>
          <p:cNvPr id="1026" name="Picture 2" descr="Arduino A000073 Board Uno Rev3 SMD Core ATMega328 kopen ? Conrad Electron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3782" y="2327564"/>
            <a:ext cx="4854153" cy="38108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ED1052-1MD08-0BA1 Siemens | Siemens LOGO! Series PLC CPU for Use with LOGO!  8.3, 12 V dc, 24 V dc Supply, Relay Output, 8-Input, Analogue, Digital |  209-7104 | RS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757" y="2327564"/>
            <a:ext cx="3432753" cy="379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82302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80531" cy="1809670"/>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fontScale="90000"/>
          </a:bodyPr>
          <a:lstStyle/>
          <a:p>
            <a:pPr algn="ct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El PLC</a:t>
            </a:r>
          </a:p>
        </p:txBody>
      </p:sp>
      <p:sp>
        <p:nvSpPr>
          <p:cNvPr id="3" name="Content Placeholder 2"/>
          <p:cNvSpPr>
            <a:spLocks noGrp="1"/>
          </p:cNvSpPr>
          <p:nvPr>
            <p:ph idx="1"/>
          </p:nvPr>
        </p:nvSpPr>
        <p:spPr>
          <a:xfrm>
            <a:off x="0" y="1934307"/>
            <a:ext cx="8475785" cy="3752341"/>
          </a:xfrm>
        </p:spPr>
        <p:txBody>
          <a:bodyPr>
            <a:noAutofit/>
          </a:bodyPr>
          <a:lstStyle/>
          <a:p>
            <a:r>
              <a:rPr lang="es-AR" sz="2400" dirty="0">
                <a:latin typeface="Bahnschrift Light" panose="020B0502040204020203" pitchFamily="34" charset="0"/>
              </a:rPr>
              <a:t>El PLC LOGO! 8, como su nombre lo indica es un controlador lógico programable, con módulos lógicos inteligentes para proyectos de automatización a pequeña escala. La decisión de su implementación es debido a su robustez, confiabilidad y su fácil  programación, Este modelo en concreto consta de 8 entradas digitales en total cuatro de las cuales pueden ser configuradas como analógicas, cuatro salidas con relés, un módulo externo para una tarjeta micro </a:t>
            </a:r>
            <a:r>
              <a:rPr lang="es-AR" sz="2400" dirty="0" err="1">
                <a:latin typeface="Bahnschrift Light" panose="020B0502040204020203" pitchFamily="34" charset="0"/>
              </a:rPr>
              <a:t>sd</a:t>
            </a:r>
            <a:r>
              <a:rPr lang="es-AR" sz="2400" dirty="0">
                <a:latin typeface="Bahnschrift Light" panose="020B0502040204020203" pitchFamily="34" charset="0"/>
              </a:rPr>
              <a:t>, se puede programar a través de un cable con conexión ethernet, cuenta con una pantalla </a:t>
            </a:r>
            <a:r>
              <a:rPr lang="es-AR" sz="2400" dirty="0" err="1">
                <a:latin typeface="Bahnschrift Light" panose="020B0502040204020203" pitchFamily="34" charset="0"/>
              </a:rPr>
              <a:t>display</a:t>
            </a:r>
            <a:r>
              <a:rPr lang="es-AR" sz="2400" dirty="0">
                <a:latin typeface="Bahnschrift Light" panose="020B0502040204020203" pitchFamily="34" charset="0"/>
              </a:rPr>
              <a:t> y la capacidad de programarlo sin conectarlo a la computadora con el uso de la pantalla y los botones de desplazamiento que tiene. </a:t>
            </a:r>
          </a:p>
        </p:txBody>
      </p:sp>
      <p:pic>
        <p:nvPicPr>
          <p:cNvPr id="5" name="Picture 4"/>
          <p:cNvPicPr>
            <a:picLocks noChangeAspect="1"/>
          </p:cNvPicPr>
          <p:nvPr/>
        </p:nvPicPr>
        <p:blipFill>
          <a:blip r:embed="rId2"/>
          <a:stretch>
            <a:fillRect/>
          </a:stretch>
        </p:blipFill>
        <p:spPr>
          <a:xfrm>
            <a:off x="8475785" y="2401845"/>
            <a:ext cx="2602523" cy="2602523"/>
          </a:xfrm>
          <a:prstGeom prst="rect">
            <a:avLst/>
          </a:prstGeom>
        </p:spPr>
      </p:pic>
    </p:spTree>
    <p:extLst>
      <p:ext uri="{BB962C8B-B14F-4D97-AF65-F5344CB8AC3E}">
        <p14:creationId xmlns:p14="http://schemas.microsoft.com/office/powerpoint/2010/main" val="256810809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1298116" cy="2206869"/>
          </a:xfrm>
          <a:ln>
            <a:solidFill>
              <a:schemeClr val="accent6">
                <a:lumMod val="50000"/>
                <a:alpha val="95000"/>
              </a:schemeClr>
            </a:solidFill>
          </a:ln>
        </p:spPr>
        <p:style>
          <a:lnRef idx="3">
            <a:schemeClr val="lt1"/>
          </a:lnRef>
          <a:fillRef idx="1">
            <a:schemeClr val="accent4"/>
          </a:fillRef>
          <a:effectRef idx="1">
            <a:schemeClr val="accent4"/>
          </a:effectRef>
          <a:fontRef idx="minor">
            <a:schemeClr val="lt1"/>
          </a:fontRef>
        </p:style>
        <p:txBody>
          <a:bodyPr>
            <a:normAutofit/>
          </a:bodyPr>
          <a:lstStyle/>
          <a:p>
            <a:pPr algn="ct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
            </a:r>
            <a:br>
              <a:rPr lang="es-AR" dirty="0">
                <a:latin typeface="Bahnschrift Light" panose="020B0502040204020203" pitchFamily="34" charset="0"/>
              </a:rPr>
            </a:br>
            <a:r>
              <a:rPr lang="es-AR" dirty="0">
                <a:latin typeface="Bahnschrift Light" panose="020B0502040204020203" pitchFamily="34" charset="0"/>
              </a:rPr>
              <a:t>El arduino uno</a:t>
            </a:r>
          </a:p>
        </p:txBody>
      </p:sp>
      <p:sp>
        <p:nvSpPr>
          <p:cNvPr id="3" name="Content Placeholder 2"/>
          <p:cNvSpPr>
            <a:spLocks noGrp="1"/>
          </p:cNvSpPr>
          <p:nvPr>
            <p:ph idx="1"/>
          </p:nvPr>
        </p:nvSpPr>
        <p:spPr>
          <a:xfrm>
            <a:off x="0" y="2284881"/>
            <a:ext cx="10677015" cy="4351337"/>
          </a:xfrm>
        </p:spPr>
        <p:txBody>
          <a:bodyPr>
            <a:normAutofit/>
          </a:bodyPr>
          <a:lstStyle/>
          <a:p>
            <a:r>
              <a:rPr lang="es-AR" sz="2400" dirty="0">
                <a:latin typeface="Bahnschrift Light" panose="020B0502040204020203" pitchFamily="34" charset="0"/>
              </a:rPr>
              <a:t>Arduino uno, es un es una placa de microcontrolador de código abierto basado en el microchip ATmega328P. ​​ La placa está equipada con conjuntos de pines de E/S digitales y analógicas que pueden conectarse a varias placas de expansión y otros circuitos. Este fue usado para el control de la pantalla LCD externa.</a:t>
            </a:r>
          </a:p>
        </p:txBody>
      </p:sp>
      <p:pic>
        <p:nvPicPr>
          <p:cNvPr id="4" name="Picture 3"/>
          <p:cNvPicPr>
            <a:picLocks noChangeAspect="1"/>
          </p:cNvPicPr>
          <p:nvPr/>
        </p:nvPicPr>
        <p:blipFill>
          <a:blip r:embed="rId2"/>
          <a:stretch>
            <a:fillRect/>
          </a:stretch>
        </p:blipFill>
        <p:spPr>
          <a:xfrm>
            <a:off x="4285386" y="4129213"/>
            <a:ext cx="3161699" cy="2507005"/>
          </a:xfrm>
          <a:prstGeom prst="rect">
            <a:avLst/>
          </a:prstGeom>
        </p:spPr>
      </p:pic>
    </p:spTree>
    <p:extLst>
      <p:ext uri="{BB962C8B-B14F-4D97-AF65-F5344CB8AC3E}">
        <p14:creationId xmlns:p14="http://schemas.microsoft.com/office/powerpoint/2010/main" val="126547171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78873" y="163206"/>
            <a:ext cx="10419062" cy="1873412"/>
          </a:xfrm>
        </p:spPr>
        <p:txBody>
          <a:bodyPr>
            <a:normAutofit/>
          </a:bodyPr>
          <a:lstStyle/>
          <a:p>
            <a:pPr algn="ctr"/>
            <a:r>
              <a:rPr lang="es-AR" b="1" dirty="0">
                <a:latin typeface="Bahnschrift Light" panose="020B0502040204020203" pitchFamily="34" charset="0"/>
              </a:rPr>
              <a:t>Software</a:t>
            </a:r>
            <a:endParaRPr lang="es-AR" dirty="0">
              <a:latin typeface="Bahnschrift Light" panose="020B0502040204020203" pitchFamily="34" charset="0"/>
            </a:endParaRPr>
          </a:p>
        </p:txBody>
      </p:sp>
      <p:pic>
        <p:nvPicPr>
          <p:cNvPr id="2" name="Picture 2" descr="Programas LOGO resueltos listos para descargar » tecnop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2328675"/>
            <a:ext cx="3809755" cy="38097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oftware |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367" y="2328675"/>
            <a:ext cx="7256676" cy="3809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09404"/>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450</TotalTime>
  <Words>1362</Words>
  <Application>Microsoft Office PowerPoint</Application>
  <PresentationFormat>Widescreen</PresentationFormat>
  <Paragraphs>79</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Bahnschrift Light</vt:lpstr>
      <vt:lpstr>Calibri</vt:lpstr>
      <vt:lpstr>Century Schoolbook</vt:lpstr>
      <vt:lpstr>Wingdings 2</vt:lpstr>
      <vt:lpstr>View</vt:lpstr>
      <vt:lpstr>            Automatización y control de un grupo electrógeno </vt:lpstr>
      <vt:lpstr>            ¿En qué consiste? </vt:lpstr>
      <vt:lpstr>PowerPoint Presentation</vt:lpstr>
      <vt:lpstr>PowerPoint Presentation</vt:lpstr>
      <vt:lpstr>PowerPoint Presentation</vt:lpstr>
      <vt:lpstr>Sistemas embebidos y Placas de desarrollo</vt:lpstr>
      <vt:lpstr>         El PLC</vt:lpstr>
      <vt:lpstr>  El arduino uno</vt:lpstr>
      <vt:lpstr>Software</vt:lpstr>
      <vt:lpstr>                   LOGO!Soft Comfort v8.3</vt:lpstr>
      <vt:lpstr>Imágenes de partes del código del PLC</vt:lpstr>
      <vt:lpstr>Imágenes que muestran las diversas pantallas del PLC</vt:lpstr>
      <vt:lpstr>          Arduino IDE V2.1.1</vt:lpstr>
      <vt:lpstr>Imágenes de código del arduino</vt:lpstr>
      <vt:lpstr>          Electrónica</vt:lpstr>
      <vt:lpstr>Software usado para el desarrollo de esquemáticos y PCB</vt:lpstr>
      <vt:lpstr>PCBs</vt:lpstr>
      <vt:lpstr>Modelo 3D de placas PCB</vt:lpstr>
      <vt:lpstr>Placas terminadas</vt:lpstr>
      <vt:lpstr>Fuente de alimentación</vt:lpstr>
      <vt:lpstr>          Estructura</vt:lpstr>
      <vt:lpstr>          Soporté:</vt:lpstr>
      <vt:lpstr>                    Tapa del tablero:</vt:lpstr>
      <vt:lpstr>                    Gabinete:</vt:lpstr>
      <vt:lpstr>Vista superior de las tres partes:</vt:lpstr>
      <vt:lpstr>Vista lateral de las tres partes:</vt:lpstr>
      <vt:lpstr>Soporte del medidor de combustible:</vt:lpstr>
      <vt:lpstr>Software de diseño utilizado</vt:lpstr>
      <vt:lpstr>Pagina web</vt:lpstr>
      <vt:lpstr>Agradecimientos</vt:lpstr>
      <vt:lpstr>Patrocinadores: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Automatización y control de un grupo electrógeno </dc:title>
  <dc:creator>Alejo Armada</dc:creator>
  <cp:lastModifiedBy>Alejo Armada</cp:lastModifiedBy>
  <cp:revision>39</cp:revision>
  <dcterms:created xsi:type="dcterms:W3CDTF">2023-11-21T16:59:07Z</dcterms:created>
  <dcterms:modified xsi:type="dcterms:W3CDTF">2023-11-22T13:27:55Z</dcterms:modified>
</cp:coreProperties>
</file>